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Helvetica Neue Light"/>
      </a:defRPr>
    </a:lvl1pPr>
    <a:lvl2pPr indent="342900" algn="ctr" defTabSz="584200">
      <a:defRPr sz="4200">
        <a:latin typeface="+mn-lt"/>
        <a:ea typeface="+mn-ea"/>
        <a:cs typeface="+mn-cs"/>
        <a:sym typeface="Helvetica Neue Light"/>
      </a:defRPr>
    </a:lvl2pPr>
    <a:lvl3pPr indent="685800" algn="ctr" defTabSz="584200">
      <a:defRPr sz="4200">
        <a:latin typeface="+mn-lt"/>
        <a:ea typeface="+mn-ea"/>
        <a:cs typeface="+mn-cs"/>
        <a:sym typeface="Helvetica Neue Light"/>
      </a:defRPr>
    </a:lvl3pPr>
    <a:lvl4pPr indent="1028700" algn="ctr" defTabSz="584200">
      <a:defRPr sz="4200">
        <a:latin typeface="+mn-lt"/>
        <a:ea typeface="+mn-ea"/>
        <a:cs typeface="+mn-cs"/>
        <a:sym typeface="Helvetica Neue Light"/>
      </a:defRPr>
    </a:lvl4pPr>
    <a:lvl5pPr indent="1371600" algn="ctr" defTabSz="584200">
      <a:defRPr sz="4200">
        <a:latin typeface="+mn-lt"/>
        <a:ea typeface="+mn-ea"/>
        <a:cs typeface="+mn-cs"/>
        <a:sym typeface="Helvetica Neue Light"/>
      </a:defRPr>
    </a:lvl5pPr>
    <a:lvl6pPr indent="1714500" algn="ctr" defTabSz="584200">
      <a:defRPr sz="4200">
        <a:latin typeface="+mn-lt"/>
        <a:ea typeface="+mn-ea"/>
        <a:cs typeface="+mn-cs"/>
        <a:sym typeface="Helvetica Neue Light"/>
      </a:defRPr>
    </a:lvl6pPr>
    <a:lvl7pPr indent="2057400" algn="ctr" defTabSz="584200">
      <a:defRPr sz="4200">
        <a:latin typeface="+mn-lt"/>
        <a:ea typeface="+mn-ea"/>
        <a:cs typeface="+mn-cs"/>
        <a:sym typeface="Helvetica Neue Light"/>
      </a:defRPr>
    </a:lvl7pPr>
    <a:lvl8pPr indent="2400300" algn="ctr" defTabSz="584200">
      <a:defRPr sz="4200">
        <a:latin typeface="+mn-lt"/>
        <a:ea typeface="+mn-ea"/>
        <a:cs typeface="+mn-cs"/>
        <a:sym typeface="Helvetica Neue Light"/>
      </a:defRPr>
    </a:lvl8pPr>
    <a:lvl9pPr indent="2743200" algn="ctr" defTabSz="584200">
      <a:defRPr sz="4200">
        <a:latin typeface="+mn-lt"/>
        <a:ea typeface="+mn-ea"/>
        <a:cs typeface="+mn-cs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25D6B"/>
          </a:solidFill>
        </a:fill>
      </a:tcStyle>
    </a:firstRow>
  </a:tblStyle>
  <a:tblStyle styleId="{C7B018BB-80A7-4F77-B60F-C8B233D01FF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A9A584"/>
              </a:solidFill>
              <a:prstDash val="solid"/>
              <a:miter lim="400000"/>
            </a:ln>
          </a:top>
          <a:bottom>
            <a:ln w="127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solidFill>
                <a:srgbClr val="A9A584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584"/>
              </a:solidFill>
              <a:prstDash val="solid"/>
              <a:miter lim="400000"/>
            </a:ln>
          </a:left>
          <a:right>
            <a:ln w="12700" cap="flat">
              <a:solidFill>
                <a:srgbClr val="A9A584"/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rgbClr val="A9A584"/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rgbClr val="A9A58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>
        <a:fontRef idx="major">
          <a:srgbClr val="444444"/>
        </a:fontRef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>
        <a:fontRef idx="major">
          <a:srgbClr val="444444"/>
        </a:fontRef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777777"/>
        </a:fontRef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CBCBCB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70"/>
  </p:normalViewPr>
  <p:slideViewPr>
    <p:cSldViewPr snapToGrid="0" snapToObjects="1">
      <p:cViewPr varScale="1">
        <p:scale>
          <a:sx n="76" d="100"/>
          <a:sy n="76" d="100"/>
        </p:scale>
        <p:origin x="17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package" Target="../embeddings/Microsoft_Excel_______1.xlsx"/><Relationship Id="rId1" Type="http://schemas.openxmlformats.org/officeDocument/2006/relationships/image" Target="../media/image14.png"/><Relationship Id="rId2" Type="http://schemas.openxmlformats.org/officeDocument/2006/relationships/image" Target="../media/image15.png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package" Target="../embeddings/Microsoft_Excel_______2.xlsx"/><Relationship Id="rId1" Type="http://schemas.openxmlformats.org/officeDocument/2006/relationships/image" Target="../media/image17.png"/><Relationship Id="rId2" Type="http://schemas.openxmlformats.org/officeDocument/2006/relationships/image" Target="../media/image18.png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package" Target="../embeddings/Microsoft_Excel__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package" Target="../embeddings/Microsoft_Excel___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c:style val="18"/>
  <c:chart>
    <c:title>
      <c:tx>
        <c:rich>
          <a:bodyPr rot="0"/>
          <a:lstStyle/>
          <a:p>
            <a:pPr lvl="0">
              <a:defRPr sz="2000" b="1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r>
              <a:rPr lang="en-US" sz="2000" b="1" i="0" u="none" strike="noStrike">
                <a:solidFill>
                  <a:srgbClr val="000000"/>
                </a:solidFill>
                <a:effectLst/>
                <a:latin typeface="Helvetica Neue"/>
              </a:rPr>
              <a:t>Total Internet Population: 92.3 Million</a:t>
            </a:r>
          </a:p>
        </c:rich>
      </c:tx>
      <c:layout>
        <c:manualLayout>
          <c:xMode val="edge"/>
          <c:yMode val="edge"/>
          <c:x val="0.0248446"/>
          <c:y val="0.005"/>
          <c:w val="0.381271"/>
          <c:h val="0.122122"/>
        </c:manualLayout>
      </c:layout>
      <c:overlay val="1"/>
      <c:spPr>
        <a:noFill/>
        <a:effectLst/>
      </c:spPr>
    </c:title>
    <c:autoTitleDeleted val="0"/>
    <c:view3D>
      <c:rotX val="80"/>
      <c:hPercent val="29"/>
      <c:rotY val="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0551715"/>
          <c:y val="0.122122"/>
          <c:w val="0.432613"/>
          <c:h val="0.855555"/>
        </c:manualLayout>
      </c:layout>
      <c:pie3D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 Soccer Fans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blurRad="127000" dir="7320000" algn="tl">
                <a:srgbClr val="000000">
                  <a:alpha val="55000"/>
                </a:srgbClr>
              </a:outerShdw>
            </a:effectLst>
          </c:spPr>
          <c:dPt>
            <c:idx val="0"/>
            <c:bubble3D val="0"/>
          </c:dPt>
          <c:dPt>
            <c:idx val="1"/>
            <c:bubble3D val="0"/>
            <c:explosion val="22"/>
            <c:spPr>
              <a:blipFill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127000" dir="7320000" algn="tl">
                  <a:srgbClr val="000000">
                    <a:alpha val="55000"/>
                  </a:srgbClr>
                </a:outerShdw>
              </a:effectLst>
            </c:spPr>
          </c:dPt>
          <c:dPt>
            <c:idx val="2"/>
            <c:bubble3D val="0"/>
            <c:spPr>
              <a:blipFill rotWithShape="1">
                <a:blip xmlns:r="http://schemas.openxmlformats.org/officeDocument/2006/relationships"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127000" dir="7320000" algn="tl">
                  <a:srgbClr val="000000">
                    <a:alpha val="55000"/>
                  </a:srgbClr>
                </a:outerShdw>
              </a:effectLst>
            </c:spPr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 lvl="0">
                    <a:defRPr sz="3200" b="1" i="0" u="none" strike="noStrike">
                      <a:solidFill>
                        <a:srgbClr val="FFFFFF"/>
                      </a:solidFill>
                      <a:effectLst>
                        <a:outerShdw dist="38100" dir="2700000" rotWithShape="0">
                          <a:srgbClr val="000000"/>
                        </a:outerShdw>
                      </a:effectLst>
                      <a:latin typeface="Helvetica Neue"/>
                    </a:defRPr>
                  </a:pPr>
                  <a:endParaRPr lang="ja-JP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 lvl="0">
                    <a:defRPr sz="3200" b="1" i="0" u="none" strike="noStrike">
                      <a:solidFill>
                        <a:srgbClr val="FFFFFF"/>
                      </a:solidFill>
                      <a:effectLst>
                        <a:outerShdw dist="38100" dir="2700000" rotWithShape="0">
                          <a:srgbClr val="000000"/>
                        </a:outerShdw>
                      </a:effectLst>
                      <a:latin typeface="Helvetica Neue"/>
                    </a:defRPr>
                  </a:pPr>
                  <a:endParaRPr lang="ja-JP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 lvl="0">
                    <a:defRPr sz="3200" b="1" i="0" u="none" strike="noStrike">
                      <a:solidFill>
                        <a:srgbClr val="FFFFFF"/>
                      </a:solidFill>
                      <a:effectLst>
                        <a:outerShdw dist="38100" dir="2700000" rotWithShape="0">
                          <a:srgbClr val="000000"/>
                        </a:outerShdw>
                      </a:effectLst>
                      <a:latin typeface="Helvetica Neue"/>
                    </a:defRPr>
                  </a:pPr>
                  <a:endParaRPr lang="ja-JP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lvl="0">
                  <a:defRPr sz="3200" b="1" i="0" u="none" strike="noStrike">
                    <a:solidFill>
                      <a:srgbClr val="FFFFFF"/>
                    </a:solidFill>
                    <a:effectLst>
                      <a:outerShdw dist="38100" dir="2700000" rotWithShape="0">
                        <a:srgbClr val="000000"/>
                      </a:outerShdw>
                    </a:effectLst>
                    <a:latin typeface="Helvetica Neue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Sheet1!$B$1:$D$1</c:f>
              <c:strCache>
                <c:ptCount val="3"/>
                <c:pt idx="0">
                  <c:v>Other Users</c:v>
                </c:pt>
                <c:pt idx="1">
                  <c:v>Soccer Fan</c:v>
                </c:pt>
                <c:pt idx="2">
                  <c:v>Core Fan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8.06702E7</c:v>
                </c:pt>
                <c:pt idx="1">
                  <c:v>9.81472E6</c:v>
                </c:pt>
                <c:pt idx="2">
                  <c:v>1.815079E6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434858"/>
          <c:y val="0.156879"/>
          <c:w val="0.565142"/>
          <c:h val="0.0696584"/>
        </c:manualLayout>
      </c:layout>
      <c:overlay val="1"/>
      <c:spPr>
        <a:noFill/>
        <a:ln w="25400" cap="flat">
          <a:noFill/>
          <a:miter lim="400000"/>
        </a:ln>
        <a:effectLst/>
      </c:spPr>
      <c:txPr>
        <a:bodyPr/>
        <a:lstStyle/>
        <a:p>
          <a:pPr lvl="0">
            <a:defRPr sz="2200" b="0" i="0" u="none" strike="noStrike">
              <a:solidFill>
                <a:srgbClr val="000000"/>
              </a:solidFill>
              <a:effectLst/>
              <a:latin typeface="Helvetica Neue Light"/>
            </a:defRPr>
          </a:pPr>
          <a:endParaRPr lang="ja-JP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c:style val="18"/>
  <c:chart>
    <c:title>
      <c:tx>
        <c:rich>
          <a:bodyPr rot="0"/>
          <a:lstStyle/>
          <a:p>
            <a:pPr lvl="0">
              <a:defRPr sz="1500" b="1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r>
              <a:rPr lang="en-US" sz="1500" b="1" i="0" u="none" strike="noStrike">
                <a:solidFill>
                  <a:srgbClr val="000000"/>
                </a:solidFill>
                <a:effectLst/>
                <a:latin typeface="Helvetica Neue"/>
              </a:rPr>
              <a:t>Target Market</a:t>
            </a:r>
          </a:p>
        </c:rich>
      </c:tx>
      <c:layout>
        <c:manualLayout>
          <c:xMode val="edge"/>
          <c:yMode val="edge"/>
          <c:x val="0.259729"/>
          <c:y val="0.005"/>
          <c:w val="0.0840863"/>
          <c:h val="0.1865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0338119"/>
          <c:y val="0.18652"/>
          <c:w val="0.541099"/>
          <c:h val="0.695154"/>
        </c:manualLayout>
      </c:layout>
      <c:barChart>
        <c:barDir val="col"/>
        <c:grouping val="clustered"/>
        <c:varyColors val="0"/>
        <c:ser>
          <c:idx val="4"/>
          <c:order val="0"/>
          <c:tx>
            <c:strRef>
              <c:f>Sheet1!$A$6</c:f>
              <c:strCache>
                <c:ptCount val="1"/>
                <c:pt idx="0">
                  <c:v>Targeted Internet users (thousands)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c:spPr>
          <c:invertIfNegative val="0"/>
          <c:pictureOptions>
            <c:pictureFormat val="stretch"/>
          </c:pictureOptions>
          <c:trendline>
            <c:name>Targeted User Growth Trend</c:name>
            <c:spPr>
              <a:ln w="25400" cap="flat">
                <a:solidFill>
                  <a:srgbClr val="AF6FBA"/>
                </a:solidFill>
                <a:prstDash val="solid"/>
                <a:miter lim="400000"/>
              </a:ln>
              <a:effectLst>
                <a:outerShdw blurRad="12700" dist="25400" dir="7320000" algn="tl">
                  <a:srgbClr val="AF6FBA">
                    <a:alpha val="25000"/>
                  </a:srgbClr>
                </a:outerShdw>
              </a:effectLst>
            </c:spPr>
            <c:trendlineType val="poly"/>
            <c:order val="2"/>
            <c:dispRSqr val="1"/>
            <c:dispEq val="0"/>
            <c:trendlineLbl>
              <c:layout/>
              <c:numFmt formatCode="General" sourceLinked="0"/>
              <c:txPr>
                <a:bodyPr/>
                <a:lstStyle/>
                <a:p>
                  <a:pPr lvl="0"/>
                  <a:endParaRPr lang="ja-JP"/>
                </a:p>
              </c:txPr>
            </c:trendlineLbl>
          </c:trendline>
          <c:cat>
            <c:strRef>
              <c:f>Sheet1!$B$1:$G$1</c:f>
              <c:strCache>
                <c:ptCount val="6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</c:strCache>
            </c:strRef>
          </c:cat>
          <c:val>
            <c:numRef>
              <c:f>Sheet1!$B$6:$G$6</c:f>
              <c:numCache>
                <c:formatCode>General</c:formatCode>
                <c:ptCount val="6"/>
                <c:pt idx="0">
                  <c:v>1804.741236</c:v>
                </c:pt>
                <c:pt idx="1">
                  <c:v>1804.741236</c:v>
                </c:pt>
                <c:pt idx="2">
                  <c:v>1894.978298</c:v>
                </c:pt>
                <c:pt idx="3">
                  <c:v>1989.727213</c:v>
                </c:pt>
                <c:pt idx="4">
                  <c:v>2089.213574</c:v>
                </c:pt>
                <c:pt idx="5">
                  <c:v>2193.674252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-2092311376"/>
        <c:axId val="-2092309024"/>
      </c:barChart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Population employed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c:spPr>
          <c:invertIfNegative val="0"/>
          <c:pictureOptions>
            <c:pictureFormat val="stretch"/>
          </c:pictureOptions>
          <c:cat>
            <c:strRef>
              <c:f>Sheet1!$B$1:$G$1</c:f>
              <c:strCache>
                <c:ptCount val="6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0.8375</c:v>
                </c:pt>
                <c:pt idx="1">
                  <c:v>0.8375</c:v>
                </c:pt>
                <c:pt idx="2">
                  <c:v>0.8375</c:v>
                </c:pt>
                <c:pt idx="3">
                  <c:v>0.8375</c:v>
                </c:pt>
                <c:pt idx="4">
                  <c:v>0.8375</c:v>
                </c:pt>
                <c:pt idx="5">
                  <c:v>0.8375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Hardcore Football Fans</c:v>
                </c:pt>
              </c:strCache>
            </c:strRef>
          </c:tx>
          <c:spPr>
            <a:blipFill rotWithShape="1">
              <a:blip xmlns:r="http://schemas.openxmlformats.org/officeDocument/2006/relationships"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c:spPr>
          <c:invertIfNegative val="0"/>
          <c:pictureOptions>
            <c:pictureFormat val="stretch"/>
          </c:pictureOptions>
          <c:cat>
            <c:strRef>
              <c:f>Sheet1!$B$1:$G$1</c:f>
              <c:strCache>
                <c:ptCount val="6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0">
                  <c:v>0.025125</c:v>
                </c:pt>
                <c:pt idx="1">
                  <c:v>0.025125</c:v>
                </c:pt>
                <c:pt idx="2">
                  <c:v>0.026381</c:v>
                </c:pt>
                <c:pt idx="3">
                  <c:v>0.0277</c:v>
                </c:pt>
                <c:pt idx="4">
                  <c:v>0.029085</c:v>
                </c:pt>
                <c:pt idx="5">
                  <c:v>0.03054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Fans interested in football in general </c:v>
                </c:pt>
              </c:strCache>
            </c:strRef>
          </c:tx>
          <c:spPr>
            <a:blipFill rotWithShape="1">
              <a:blip xmlns:r="http://schemas.openxmlformats.org/officeDocument/2006/relationships"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c:spPr>
          <c:invertIfNegative val="0"/>
          <c:pictureOptions>
            <c:pictureFormat val="stretch"/>
          </c:pictureOptions>
          <c:cat>
            <c:strRef>
              <c:f>Sheet1!$B$1:$G$1</c:f>
              <c:strCache>
                <c:ptCount val="6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0.125625</c:v>
                </c:pt>
                <c:pt idx="1">
                  <c:v>0.125625</c:v>
                </c:pt>
                <c:pt idx="2">
                  <c:v>0.131906</c:v>
                </c:pt>
                <c:pt idx="3">
                  <c:v>0.138502</c:v>
                </c:pt>
                <c:pt idx="4">
                  <c:v>0.145427</c:v>
                </c:pt>
                <c:pt idx="5">
                  <c:v>0.152698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-2092305648"/>
        <c:axId val="-2079770672"/>
      </c:barChart>
      <c:lineChart>
        <c:grouping val="standard"/>
        <c:varyColors val="0"/>
        <c:ser>
          <c:idx val="0"/>
          <c:order val="4"/>
          <c:tx>
            <c:strRef>
              <c:f>Sheet1!$A$2</c:f>
              <c:strCache>
                <c:ptCount val="1"/>
                <c:pt idx="0">
                  <c:v>Japaneses Population age 20 -34</c:v>
                </c:pt>
              </c:strCache>
            </c:strRef>
          </c:tx>
          <c:spPr>
            <a:ln w="50800" cap="flat">
              <a:solidFill>
                <a:srgbClr val="3B6C9D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3B6C9D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0.185846</c:v>
                </c:pt>
                <c:pt idx="1">
                  <c:v>0.185846</c:v>
                </c:pt>
                <c:pt idx="2">
                  <c:v>0.185846</c:v>
                </c:pt>
                <c:pt idx="3">
                  <c:v>0.185846</c:v>
                </c:pt>
                <c:pt idx="4">
                  <c:v>0.185846</c:v>
                </c:pt>
                <c:pt idx="5">
                  <c:v>0.185846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2305648"/>
        <c:axId val="-2079770672"/>
      </c:lineChart>
      <c:catAx>
        <c:axId val="-20923113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11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92309024"/>
        <c:crosses val="autoZero"/>
        <c:auto val="1"/>
        <c:lblAlgn val="ctr"/>
        <c:lblOffset val="100"/>
        <c:noMultiLvlLbl val="1"/>
      </c:catAx>
      <c:valAx>
        <c:axId val="-209230902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1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1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92311376"/>
        <c:crosses val="autoZero"/>
        <c:crossBetween val="between"/>
        <c:majorUnit val="575.0"/>
        <c:minorUnit val="287.5"/>
      </c:valAx>
      <c:catAx>
        <c:axId val="-2092305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/>
            <a:endParaRPr lang="ja-JP"/>
          </a:p>
        </c:txPr>
        <c:crossAx val="-2079770672"/>
        <c:crosses val="autoZero"/>
        <c:auto val="1"/>
        <c:lblAlgn val="ctr"/>
        <c:lblOffset val="100"/>
        <c:noMultiLvlLbl val="1"/>
      </c:catAx>
      <c:valAx>
        <c:axId val="-207977067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1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92305648"/>
        <c:crosses val="max"/>
        <c:crossBetween val="between"/>
        <c:majorUnit val="0.225"/>
        <c:minorUnit val="0.1125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15557"/>
          <c:y val="0.131293"/>
          <c:w val="0.384443"/>
          <c:h val="0.236654"/>
        </c:manualLayout>
      </c:layout>
      <c:overlay val="1"/>
      <c:spPr>
        <a:noFill/>
        <a:ln w="25400" cap="flat">
          <a:noFill/>
          <a:miter lim="400000"/>
        </a:ln>
        <a:effectLst/>
      </c:spPr>
      <c:txPr>
        <a:bodyPr/>
        <a:lstStyle/>
        <a:p>
          <a:pPr lvl="0">
            <a:defRPr sz="1000" b="0" i="0" u="none" strike="noStrike">
              <a:solidFill>
                <a:srgbClr val="000000"/>
              </a:solidFill>
              <a:effectLst/>
              <a:latin typeface="Helvetica Neue"/>
            </a:defRPr>
          </a:pPr>
          <a:endParaRPr lang="ja-JP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5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c:style val="18"/>
  <c:chart>
    <c:title>
      <c:tx>
        <c:rich>
          <a:bodyPr rot="0"/>
          <a:lstStyle/>
          <a:p>
            <a:pPr lvl="0"/>
            <a:endParaRPr/>
          </a:p>
        </c:rich>
      </c:tx>
      <c:overlay val="1"/>
    </c:title>
    <c:autoTitleDeleted val="0"/>
    <c:view3D>
      <c:rotX val="13"/>
      <c:hPercent val="40"/>
      <c:rotY val="359"/>
      <c:depthPercent val="68"/>
      <c:rAngAx val="0"/>
    </c:view3D>
    <c:floor>
      <c:thickness val="0"/>
      <c:spPr>
        <a:noFill/>
        <a:ln>
          <a:noFill/>
        </a:ln>
        <a:effectLst/>
      </c:spPr>
    </c:floor>
    <c:sideWall>
      <c:thickness val="0"/>
      <c:spPr>
        <a:noFill/>
        <a:ln>
          <a:noFill/>
        </a:ln>
        <a:effectLst/>
      </c:spPr>
    </c:sideWall>
    <c:backWall>
      <c:thickness val="0"/>
      <c:spPr>
        <a:noFill/>
        <a:ln>
          <a:noFill/>
        </a:ln>
        <a:effectLst/>
      </c:spPr>
    </c:backWall>
    <c:plotArea>
      <c:layout>
        <c:manualLayout>
          <c:layoutTarget val="inner"/>
          <c:xMode val="edge"/>
          <c:yMode val="edge"/>
          <c:x val="0.005"/>
          <c:y val="0.005"/>
          <c:w val="1.0"/>
          <c:h val="1.0"/>
        </c:manualLayout>
      </c:layout>
      <c:area3D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Users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 w="38100" cap="flat">
              <a:noFill/>
              <a:miter lim="400000"/>
            </a:ln>
            <a:effectLst>
              <a:outerShdw blurRad="50800" dist="12700" dir="13200000" algn="tl">
                <a:srgbClr val="000000">
                  <a:alpha val="50000"/>
                </a:srgbClr>
              </a:outerShdw>
            </a:effectLst>
          </c:spPr>
          <c:pictureOptions>
            <c:pictureFormat val="stretch"/>
          </c:pictureOptions>
          <c:cat>
            <c:strRef>
              <c:f>Sheet1!$B$1:$D$1</c:f>
              <c:strCache>
                <c:ptCount val="3"/>
                <c:pt idx="0">
                  <c:v>May 2010</c:v>
                </c:pt>
                <c:pt idx="1">
                  <c:v>July 2010</c:v>
                </c:pt>
                <c:pt idx="2">
                  <c:v>Febuary 2011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3.0</c:v>
                </c:pt>
                <c:pt idx="1">
                  <c:v>26.0</c:v>
                </c:pt>
                <c:pt idx="2">
                  <c:v>77.0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Depth val="50"/>
        <c:axId val="-2079086656"/>
        <c:axId val="-2079083776"/>
        <c:axId val="-2091749056"/>
      </c:area3DChart>
      <c:catAx>
        <c:axId val="-20790866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700" b="1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9083776"/>
        <c:crosses val="autoZero"/>
        <c:auto val="1"/>
        <c:lblAlgn val="ctr"/>
        <c:lblOffset val="100"/>
        <c:noMultiLvlLbl val="1"/>
      </c:catAx>
      <c:valAx>
        <c:axId val="-2079083776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24828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1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5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9086656"/>
        <c:crosses val="autoZero"/>
        <c:crossBetween val="between"/>
        <c:majorUnit val="40.0"/>
        <c:minorUnit val="20.0"/>
      </c:valAx>
      <c:serAx>
        <c:axId val="-2091749056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/>
            <a:endParaRPr lang="ja-JP"/>
          </a:p>
        </c:txPr>
        <c:crossAx val="-2079083776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0879061"/>
          <c:y val="0.185354"/>
          <c:w val="0.485394"/>
          <c:h val="0.109849"/>
        </c:manualLayout>
      </c:layout>
      <c:overlay val="1"/>
      <c:spPr>
        <a:noFill/>
        <a:ln w="25400" cap="flat">
          <a:noFill/>
          <a:miter lim="400000"/>
        </a:ln>
        <a:effectLst/>
      </c:spPr>
      <c:txPr>
        <a:bodyPr/>
        <a:lstStyle/>
        <a:p>
          <a:pPr lvl="0">
            <a:defRPr sz="2000" b="1" i="0" u="none" strike="noStrike">
              <a:solidFill>
                <a:srgbClr val="000000"/>
              </a:solidFill>
              <a:effectLst/>
              <a:latin typeface="Helvetica Neue"/>
            </a:defRPr>
          </a:pPr>
          <a:endParaRPr lang="ja-JP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c:style val="18"/>
  <c:chart>
    <c:title>
      <c:tx>
        <c:rich>
          <a:bodyPr rot="0"/>
          <a:lstStyle/>
          <a:p>
            <a:pPr lvl="0"/>
            <a:endParaRPr lang="ja-JP" altLang="en-US"/>
          </a:p>
        </c:rich>
      </c:tx>
      <c:layout/>
      <c:overlay val="1"/>
    </c:title>
    <c:autoTitleDeleted val="0"/>
    <c:view3D>
      <c:rotX val="13"/>
      <c:hPercent val="39"/>
      <c:rotY val="359"/>
      <c:depthPercent val="20"/>
      <c:rAngAx val="0"/>
    </c:view3D>
    <c:floor>
      <c:thickness val="0"/>
      <c:spPr>
        <a:noFill/>
        <a:ln>
          <a:noFill/>
        </a:ln>
        <a:effectLst/>
      </c:spPr>
    </c:floor>
    <c:sideWall>
      <c:thickness val="0"/>
      <c:spPr>
        <a:noFill/>
        <a:ln>
          <a:noFill/>
        </a:ln>
        <a:effectLst/>
      </c:spPr>
    </c:sideWall>
    <c:backWall>
      <c:thickness val="0"/>
      <c:spPr>
        <a:noFill/>
        <a:ln>
          <a:noFill/>
        </a:ln>
        <a:effectLst/>
      </c:spPr>
    </c:backWall>
    <c:plotArea>
      <c:layout>
        <c:manualLayout>
          <c:layoutTarget val="inner"/>
          <c:xMode val="edge"/>
          <c:yMode val="edge"/>
          <c:x val="0.00558541"/>
          <c:y val="0.106389"/>
          <c:w val="0.994415"/>
          <c:h val="0.893611"/>
        </c:manualLayout>
      </c:layout>
      <c:area3D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Number of Users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 w="38100" cap="flat">
              <a:noFill/>
              <a:miter lim="400000"/>
            </a:ln>
            <a:effectLst>
              <a:outerShdw blurRad="50800" dist="12700" dir="13200000" algn="tl">
                <a:srgbClr val="000000">
                  <a:alpha val="50000"/>
                </a:srgbClr>
              </a:outerShdw>
            </a:effectLst>
          </c:spPr>
          <c:pictureOptions>
            <c:pictureFormat val="stretch"/>
          </c:pictureOptions>
          <c:cat>
            <c:strRef>
              <c:f>Sheet1!$B$1:$D$1</c:f>
              <c:strCache>
                <c:ptCount val="3"/>
                <c:pt idx="0">
                  <c:v>May 2010</c:v>
                </c:pt>
                <c:pt idx="1">
                  <c:v>July 2010</c:v>
                </c:pt>
                <c:pt idx="2">
                  <c:v>May 2011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Depth val="50"/>
        <c:axId val="-2078100240"/>
        <c:axId val="-2078097360"/>
        <c:axId val="-2078094048"/>
      </c:area3DChart>
      <c:catAx>
        <c:axId val="-20781002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400" b="1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8097360"/>
        <c:crosses val="autoZero"/>
        <c:auto val="1"/>
        <c:lblAlgn val="ctr"/>
        <c:lblOffset val="100"/>
        <c:noMultiLvlLbl val="1"/>
      </c:catAx>
      <c:valAx>
        <c:axId val="-207809736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24828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1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2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8100240"/>
        <c:crosses val="autoZero"/>
        <c:crossBetween val="between"/>
        <c:majorUnit val="30.0"/>
        <c:minorUnit val="15.0"/>
      </c:valAx>
      <c:serAx>
        <c:axId val="-2078094048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/>
            <a:endParaRPr lang="ja-JP"/>
          </a:p>
        </c:txPr>
        <c:crossAx val="-2078097360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05"/>
          <c:y val="0.005"/>
          <c:w val="0.327868"/>
          <c:h val="0.0889161"/>
        </c:manualLayout>
      </c:layout>
      <c:overlay val="1"/>
      <c:spPr>
        <a:noFill/>
        <a:ln w="25400" cap="flat">
          <a:noFill/>
          <a:miter lim="400000"/>
        </a:ln>
        <a:effectLst/>
      </c:spPr>
      <c:txPr>
        <a:bodyPr/>
        <a:lstStyle/>
        <a:p>
          <a:pPr lvl="0">
            <a:defRPr sz="2400" b="1" i="0" u="none" strike="noStrike">
              <a:solidFill>
                <a:srgbClr val="000000"/>
              </a:solidFill>
              <a:effectLst/>
              <a:latin typeface="Helvetica Neue"/>
            </a:defRPr>
          </a:pPr>
          <a:endParaRPr lang="ja-JP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c:style val="18"/>
  <c:chart>
    <c:title>
      <c:tx>
        <c:rich>
          <a:bodyPr rot="0"/>
          <a:lstStyle/>
          <a:p>
            <a:pPr lvl="0">
              <a:defRPr sz="1800" b="1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r>
              <a:rPr lang="en-US" sz="1800" b="1" i="0" u="none" strike="noStrike">
                <a:solidFill>
                  <a:srgbClr val="000000"/>
                </a:solidFill>
                <a:effectLst/>
                <a:latin typeface="Helvetica Neue"/>
              </a:rPr>
              <a:t>Operating Profit + Accumilative Profit</a:t>
            </a:r>
          </a:p>
        </c:rich>
      </c:tx>
      <c:layout>
        <c:manualLayout>
          <c:xMode val="edge"/>
          <c:yMode val="edge"/>
          <c:x val="0.327702"/>
          <c:y val="0.005"/>
          <c:w val="0.344596"/>
          <c:h val="0.0813983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02576"/>
          <c:y val="0.0813983"/>
          <c:w val="0.778588"/>
          <c:h val="0.790708"/>
        </c:manualLayout>
      </c:layout>
      <c:area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Operating Profit</c:v>
                </c:pt>
              </c:strCache>
            </c:strRef>
          </c:tx>
          <c:spPr>
            <a:gradFill flip="none" rotWithShape="1">
              <a:gsLst>
                <a:gs pos="0">
                  <a:srgbClr val="3B6C9D"/>
                </a:gs>
                <a:gs pos="100000">
                  <a:srgbClr val="58596B">
                    <a:alpha val="0"/>
                  </a:srgbClr>
                </a:gs>
              </a:gsLst>
              <a:lin ang="5400000" scaled="0"/>
            </a:gradFill>
            <a:ln w="38100" cap="flat">
              <a:noFill/>
              <a:miter lim="400000"/>
            </a:ln>
            <a:effectLst/>
          </c:spPr>
          <c:cat>
            <c:strRef>
              <c:f>Sheet1!$B$1:$AT$1</c:f>
              <c:strCache>
                <c:ptCount val="45"/>
                <c:pt idx="0">
                  <c:v>4月-10</c:v>
                </c:pt>
                <c:pt idx="1">
                  <c:v>5月-10</c:v>
                </c:pt>
                <c:pt idx="2">
                  <c:v>6月-10</c:v>
                </c:pt>
                <c:pt idx="3">
                  <c:v>7月-10</c:v>
                </c:pt>
                <c:pt idx="4">
                  <c:v>8月-10</c:v>
                </c:pt>
                <c:pt idx="5">
                  <c:v>9月-10</c:v>
                </c:pt>
                <c:pt idx="6">
                  <c:v>10月-10</c:v>
                </c:pt>
                <c:pt idx="7">
                  <c:v>11月-10</c:v>
                </c:pt>
                <c:pt idx="8">
                  <c:v>12月-10</c:v>
                </c:pt>
                <c:pt idx="9">
                  <c:v>1月-11</c:v>
                </c:pt>
                <c:pt idx="10">
                  <c:v>2月-11</c:v>
                </c:pt>
                <c:pt idx="11">
                  <c:v>3月-11</c:v>
                </c:pt>
                <c:pt idx="12">
                  <c:v>4月-11</c:v>
                </c:pt>
                <c:pt idx="13">
                  <c:v>5月-11</c:v>
                </c:pt>
                <c:pt idx="14">
                  <c:v>6月-11</c:v>
                </c:pt>
                <c:pt idx="15">
                  <c:v>7月-11</c:v>
                </c:pt>
                <c:pt idx="16">
                  <c:v>8月-11</c:v>
                </c:pt>
                <c:pt idx="17">
                  <c:v>9月-11</c:v>
                </c:pt>
                <c:pt idx="18">
                  <c:v>10月-11</c:v>
                </c:pt>
                <c:pt idx="19">
                  <c:v>11月-11</c:v>
                </c:pt>
                <c:pt idx="20">
                  <c:v>12月-11</c:v>
                </c:pt>
                <c:pt idx="21">
                  <c:v>1月-12</c:v>
                </c:pt>
                <c:pt idx="22">
                  <c:v>2月-12</c:v>
                </c:pt>
                <c:pt idx="23">
                  <c:v>3月-12</c:v>
                </c:pt>
                <c:pt idx="24">
                  <c:v>4月-12</c:v>
                </c:pt>
                <c:pt idx="25">
                  <c:v>5月-12</c:v>
                </c:pt>
                <c:pt idx="26">
                  <c:v>6月-12</c:v>
                </c:pt>
                <c:pt idx="27">
                  <c:v>7月-12</c:v>
                </c:pt>
                <c:pt idx="28">
                  <c:v>8月-12</c:v>
                </c:pt>
                <c:pt idx="29">
                  <c:v>9月-12</c:v>
                </c:pt>
                <c:pt idx="30">
                  <c:v>10月-12</c:v>
                </c:pt>
                <c:pt idx="31">
                  <c:v>11月-12</c:v>
                </c:pt>
                <c:pt idx="32">
                  <c:v>12月-12</c:v>
                </c:pt>
                <c:pt idx="33">
                  <c:v>1月-13</c:v>
                </c:pt>
                <c:pt idx="34">
                  <c:v>2月-13</c:v>
                </c:pt>
                <c:pt idx="35">
                  <c:v>3月-13</c:v>
                </c:pt>
                <c:pt idx="36">
                  <c:v>4月-13</c:v>
                </c:pt>
                <c:pt idx="37">
                  <c:v>5月-13</c:v>
                </c:pt>
                <c:pt idx="38">
                  <c:v>6月-13</c:v>
                </c:pt>
                <c:pt idx="39">
                  <c:v>7月-13</c:v>
                </c:pt>
                <c:pt idx="40">
                  <c:v>8月-13</c:v>
                </c:pt>
                <c:pt idx="41">
                  <c:v>9月-13</c:v>
                </c:pt>
                <c:pt idx="42">
                  <c:v>10月-13</c:v>
                </c:pt>
                <c:pt idx="43">
                  <c:v>11月-13</c:v>
                </c:pt>
                <c:pt idx="44">
                  <c:v>12月-13</c:v>
                </c:pt>
              </c:strCache>
            </c:strRef>
          </c:cat>
          <c:val>
            <c:numRef>
              <c:f>Sheet1!$B$2:$AT$2</c:f>
              <c:numCache>
                <c:formatCode>General</c:formatCode>
                <c:ptCount val="45"/>
                <c:pt idx="0">
                  <c:v>-284000.0</c:v>
                </c:pt>
                <c:pt idx="1">
                  <c:v>-358000.0</c:v>
                </c:pt>
                <c:pt idx="2">
                  <c:v>-255553.694899</c:v>
                </c:pt>
                <c:pt idx="3">
                  <c:v>-255142.454739</c:v>
                </c:pt>
                <c:pt idx="4">
                  <c:v>-228617.812354</c:v>
                </c:pt>
                <c:pt idx="5">
                  <c:v>-197949.18142</c:v>
                </c:pt>
                <c:pt idx="6">
                  <c:v>-154400.842796</c:v>
                </c:pt>
                <c:pt idx="7">
                  <c:v>-147262.77883</c:v>
                </c:pt>
                <c:pt idx="8">
                  <c:v>-131968.852584</c:v>
                </c:pt>
                <c:pt idx="9">
                  <c:v>-197699.812479</c:v>
                </c:pt>
                <c:pt idx="10">
                  <c:v>-32462.563996</c:v>
                </c:pt>
                <c:pt idx="11">
                  <c:v>-16710.979068</c:v>
                </c:pt>
                <c:pt idx="12">
                  <c:v>-49572.322518</c:v>
                </c:pt>
                <c:pt idx="13">
                  <c:v>-30924.491069</c:v>
                </c:pt>
                <c:pt idx="14">
                  <c:v>-90634.624315</c:v>
                </c:pt>
                <c:pt idx="15">
                  <c:v>6441.844466</c:v>
                </c:pt>
                <c:pt idx="16">
                  <c:v>30462.221436</c:v>
                </c:pt>
                <c:pt idx="17">
                  <c:v>56597.67669</c:v>
                </c:pt>
                <c:pt idx="18">
                  <c:v>85034.46822099999</c:v>
                </c:pt>
                <c:pt idx="19">
                  <c:v>110975.274193</c:v>
                </c:pt>
                <c:pt idx="20">
                  <c:v>64640.64310199999</c:v>
                </c:pt>
                <c:pt idx="21">
                  <c:v>303875.746532</c:v>
                </c:pt>
                <c:pt idx="22">
                  <c:v>344412.532887</c:v>
                </c:pt>
                <c:pt idx="23">
                  <c:v>387826.848141</c:v>
                </c:pt>
                <c:pt idx="24">
                  <c:v>434325.256455</c:v>
                </c:pt>
                <c:pt idx="25">
                  <c:v>484129.349581</c:v>
                </c:pt>
                <c:pt idx="26">
                  <c:v>793635.376798</c:v>
                </c:pt>
                <c:pt idx="27">
                  <c:v>952674.077264</c:v>
                </c:pt>
                <c:pt idx="28">
                  <c:v>1.037210700983E6</c:v>
                </c:pt>
                <c:pt idx="29">
                  <c:v>1.127631754286E6</c:v>
                </c:pt>
                <c:pt idx="30">
                  <c:v>1.224351256398E6</c:v>
                </c:pt>
                <c:pt idx="31">
                  <c:v>1.32781272442E6</c:v>
                </c:pt>
                <c:pt idx="32">
                  <c:v>1.358491303503E6</c:v>
                </c:pt>
                <c:pt idx="33">
                  <c:v>1.505591205954E6</c:v>
                </c:pt>
                <c:pt idx="34">
                  <c:v>1.568962570335E6</c:v>
                </c:pt>
                <c:pt idx="35">
                  <c:v>1.635006435726E6</c:v>
                </c:pt>
                <c:pt idx="36">
                  <c:v>1.70385381077E6</c:v>
                </c:pt>
                <c:pt idx="37">
                  <c:v>1.775642812369E6</c:v>
                </c:pt>
                <c:pt idx="38">
                  <c:v>1.770519073931E6</c:v>
                </c:pt>
                <c:pt idx="39">
                  <c:v>1.928636177748E6</c:v>
                </c:pt>
                <c:pt idx="40">
                  <c:v>2.005156112958E6</c:v>
                </c:pt>
                <c:pt idx="41">
                  <c:v>2.090249760628E6</c:v>
                </c:pt>
                <c:pt idx="42">
                  <c:v>2.179097407574E6</c:v>
                </c:pt>
                <c:pt idx="43">
                  <c:v>2.271889290653E6</c:v>
                </c:pt>
                <c:pt idx="44">
                  <c:v>2.288826173364E6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7941888"/>
        <c:axId val="-2077938848"/>
      </c:areaChart>
      <c:barChart>
        <c:barDir val="col"/>
        <c:grouping val="clustere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Accumulative Operating Profit</c:v>
                </c:pt>
              </c:strCache>
            </c:strRef>
          </c:tx>
          <c:spPr>
            <a:gradFill flip="none" rotWithShape="1">
              <a:gsLst>
                <a:gs pos="0">
                  <a:srgbClr val="FF2600"/>
                </a:gs>
                <a:gs pos="100000">
                  <a:srgbClr val="58596B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Sheet1!$B$1:$AT$1</c:f>
              <c:strCache>
                <c:ptCount val="45"/>
                <c:pt idx="0">
                  <c:v>4月-10</c:v>
                </c:pt>
                <c:pt idx="1">
                  <c:v>5月-10</c:v>
                </c:pt>
                <c:pt idx="2">
                  <c:v>6月-10</c:v>
                </c:pt>
                <c:pt idx="3">
                  <c:v>7月-10</c:v>
                </c:pt>
                <c:pt idx="4">
                  <c:v>8月-10</c:v>
                </c:pt>
                <c:pt idx="5">
                  <c:v>9月-10</c:v>
                </c:pt>
                <c:pt idx="6">
                  <c:v>10月-10</c:v>
                </c:pt>
                <c:pt idx="7">
                  <c:v>11月-10</c:v>
                </c:pt>
                <c:pt idx="8">
                  <c:v>12月-10</c:v>
                </c:pt>
                <c:pt idx="9">
                  <c:v>1月-11</c:v>
                </c:pt>
                <c:pt idx="10">
                  <c:v>2月-11</c:v>
                </c:pt>
                <c:pt idx="11">
                  <c:v>3月-11</c:v>
                </c:pt>
                <c:pt idx="12">
                  <c:v>4月-11</c:v>
                </c:pt>
                <c:pt idx="13">
                  <c:v>5月-11</c:v>
                </c:pt>
                <c:pt idx="14">
                  <c:v>6月-11</c:v>
                </c:pt>
                <c:pt idx="15">
                  <c:v>7月-11</c:v>
                </c:pt>
                <c:pt idx="16">
                  <c:v>8月-11</c:v>
                </c:pt>
                <c:pt idx="17">
                  <c:v>9月-11</c:v>
                </c:pt>
                <c:pt idx="18">
                  <c:v>10月-11</c:v>
                </c:pt>
                <c:pt idx="19">
                  <c:v>11月-11</c:v>
                </c:pt>
                <c:pt idx="20">
                  <c:v>12月-11</c:v>
                </c:pt>
                <c:pt idx="21">
                  <c:v>1月-12</c:v>
                </c:pt>
                <c:pt idx="22">
                  <c:v>2月-12</c:v>
                </c:pt>
                <c:pt idx="23">
                  <c:v>3月-12</c:v>
                </c:pt>
                <c:pt idx="24">
                  <c:v>4月-12</c:v>
                </c:pt>
                <c:pt idx="25">
                  <c:v>5月-12</c:v>
                </c:pt>
                <c:pt idx="26">
                  <c:v>6月-12</c:v>
                </c:pt>
                <c:pt idx="27">
                  <c:v>7月-12</c:v>
                </c:pt>
                <c:pt idx="28">
                  <c:v>8月-12</c:v>
                </c:pt>
                <c:pt idx="29">
                  <c:v>9月-12</c:v>
                </c:pt>
                <c:pt idx="30">
                  <c:v>10月-12</c:v>
                </c:pt>
                <c:pt idx="31">
                  <c:v>11月-12</c:v>
                </c:pt>
                <c:pt idx="32">
                  <c:v>12月-12</c:v>
                </c:pt>
                <c:pt idx="33">
                  <c:v>1月-13</c:v>
                </c:pt>
                <c:pt idx="34">
                  <c:v>2月-13</c:v>
                </c:pt>
                <c:pt idx="35">
                  <c:v>3月-13</c:v>
                </c:pt>
                <c:pt idx="36">
                  <c:v>4月-13</c:v>
                </c:pt>
                <c:pt idx="37">
                  <c:v>5月-13</c:v>
                </c:pt>
                <c:pt idx="38">
                  <c:v>6月-13</c:v>
                </c:pt>
                <c:pt idx="39">
                  <c:v>7月-13</c:v>
                </c:pt>
                <c:pt idx="40">
                  <c:v>8月-13</c:v>
                </c:pt>
                <c:pt idx="41">
                  <c:v>9月-13</c:v>
                </c:pt>
                <c:pt idx="42">
                  <c:v>10月-13</c:v>
                </c:pt>
                <c:pt idx="43">
                  <c:v>11月-13</c:v>
                </c:pt>
                <c:pt idx="44">
                  <c:v>12月-13</c:v>
                </c:pt>
              </c:strCache>
            </c:strRef>
          </c:cat>
          <c:val>
            <c:numRef>
              <c:f>Sheet1!$B$3:$AT$3</c:f>
              <c:numCache>
                <c:formatCode>General</c:formatCode>
                <c:ptCount val="45"/>
                <c:pt idx="0">
                  <c:v>-284000.0</c:v>
                </c:pt>
                <c:pt idx="1">
                  <c:v>-642000.0</c:v>
                </c:pt>
                <c:pt idx="2">
                  <c:v>-897553.6948989999</c:v>
                </c:pt>
                <c:pt idx="3">
                  <c:v>-1.152696149638E6</c:v>
                </c:pt>
                <c:pt idx="4">
                  <c:v>-1.381313961991E6</c:v>
                </c:pt>
                <c:pt idx="5">
                  <c:v>-1.579263143411E6</c:v>
                </c:pt>
                <c:pt idx="6">
                  <c:v>-1.733663986207E6</c:v>
                </c:pt>
                <c:pt idx="7">
                  <c:v>-1.880926765037E6</c:v>
                </c:pt>
                <c:pt idx="8">
                  <c:v>-2.01289561762E6</c:v>
                </c:pt>
                <c:pt idx="9">
                  <c:v>-2.2105954301E6</c:v>
                </c:pt>
                <c:pt idx="10">
                  <c:v>-2.243057994095E6</c:v>
                </c:pt>
                <c:pt idx="11">
                  <c:v>-2.259768973164E6</c:v>
                </c:pt>
                <c:pt idx="12">
                  <c:v>-2.309341295682E6</c:v>
                </c:pt>
                <c:pt idx="13">
                  <c:v>-2.340265786751E6</c:v>
                </c:pt>
                <c:pt idx="14">
                  <c:v>-2.430900411066E6</c:v>
                </c:pt>
                <c:pt idx="15">
                  <c:v>-2.4244585666E6</c:v>
                </c:pt>
                <c:pt idx="16">
                  <c:v>-2.393996345164E6</c:v>
                </c:pt>
                <c:pt idx="17">
                  <c:v>-2.337398668475E6</c:v>
                </c:pt>
                <c:pt idx="18">
                  <c:v>-2.252364200253E6</c:v>
                </c:pt>
                <c:pt idx="19">
                  <c:v>-2.14138892606E6</c:v>
                </c:pt>
                <c:pt idx="20">
                  <c:v>-2.076748282958E6</c:v>
                </c:pt>
                <c:pt idx="21">
                  <c:v>-1.772872536426E6</c:v>
                </c:pt>
                <c:pt idx="22">
                  <c:v>-1.428460003539E6</c:v>
                </c:pt>
                <c:pt idx="23">
                  <c:v>-1.040633155399E6</c:v>
                </c:pt>
                <c:pt idx="24">
                  <c:v>-606307.898943</c:v>
                </c:pt>
                <c:pt idx="25">
                  <c:v>-122178.549362</c:v>
                </c:pt>
                <c:pt idx="26">
                  <c:v>671456.827435</c:v>
                </c:pt>
                <c:pt idx="27">
                  <c:v>1.624130904699E6</c:v>
                </c:pt>
                <c:pt idx="28">
                  <c:v>2.661341605681E6</c:v>
                </c:pt>
                <c:pt idx="29">
                  <c:v>3.788973359967E6</c:v>
                </c:pt>
                <c:pt idx="30">
                  <c:v>5.013324616365E6</c:v>
                </c:pt>
                <c:pt idx="31">
                  <c:v>6.341137340785E6</c:v>
                </c:pt>
                <c:pt idx="32">
                  <c:v>7.699628644288E6</c:v>
                </c:pt>
                <c:pt idx="33">
                  <c:v>9.205219850242E6</c:v>
                </c:pt>
                <c:pt idx="34">
                  <c:v>1.0774182420577E7</c:v>
                </c:pt>
                <c:pt idx="35">
                  <c:v>1.2409188856303E7</c:v>
                </c:pt>
                <c:pt idx="36">
                  <c:v>1.4113042667073E7</c:v>
                </c:pt>
                <c:pt idx="37">
                  <c:v>1.5888685479442E7</c:v>
                </c:pt>
                <c:pt idx="38">
                  <c:v>1.7659204553373E7</c:v>
                </c:pt>
                <c:pt idx="39">
                  <c:v>1.958784073112E7</c:v>
                </c:pt>
                <c:pt idx="40">
                  <c:v>2.1592996844079E7</c:v>
                </c:pt>
                <c:pt idx="41">
                  <c:v>2.3683246604707E7</c:v>
                </c:pt>
                <c:pt idx="42">
                  <c:v>2.586234401228E7</c:v>
                </c:pt>
                <c:pt idx="43">
                  <c:v>2.8134233302934E7</c:v>
                </c:pt>
                <c:pt idx="44">
                  <c:v>3.0423059476298E7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10"/>
        <c:axId val="-2077935360"/>
        <c:axId val="-2077932144"/>
      </c:barChart>
      <c:catAx>
        <c:axId val="-20779418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16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7938848"/>
        <c:crosses val="autoZero"/>
        <c:auto val="1"/>
        <c:lblAlgn val="ctr"/>
        <c:lblOffset val="100"/>
        <c:noMultiLvlLbl val="1"/>
      </c:catAx>
      <c:valAx>
        <c:axId val="-207793884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[$¥-411]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6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7941888"/>
        <c:crosses val="autoZero"/>
        <c:crossBetween val="between"/>
        <c:majorUnit val="937500.0"/>
        <c:minorUnit val="468750.0"/>
      </c:valAx>
      <c:catAx>
        <c:axId val="-20779353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/>
            <a:endParaRPr lang="ja-JP"/>
          </a:p>
        </c:txPr>
        <c:crossAx val="-2077932144"/>
        <c:crosses val="autoZero"/>
        <c:auto val="1"/>
        <c:lblAlgn val="ctr"/>
        <c:lblOffset val="100"/>
        <c:noMultiLvlLbl val="1"/>
      </c:catAx>
      <c:valAx>
        <c:axId val="-2077932144"/>
        <c:scaling>
          <c:orientation val="minMax"/>
        </c:scaling>
        <c:delete val="0"/>
        <c:axPos val="r"/>
        <c:numFmt formatCode="[$¥-411]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6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7935360"/>
        <c:crosses val="max"/>
        <c:crossBetween val="between"/>
        <c:majorUnit val="1.25E7"/>
        <c:minorUnit val="6.25E6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107953"/>
          <c:y val="0.956289"/>
          <c:w val="0.767834"/>
          <c:h val="0.0562108"/>
        </c:manualLayout>
      </c:layout>
      <c:overlay val="1"/>
      <c:spPr>
        <a:noFill/>
        <a:ln w="25400" cap="flat">
          <a:noFill/>
          <a:miter lim="400000"/>
        </a:ln>
        <a:effectLst/>
      </c:spPr>
      <c:txPr>
        <a:bodyPr/>
        <a:lstStyle/>
        <a:p>
          <a:pPr lvl="0">
            <a:defRPr sz="1800" b="0" i="0" u="none" strike="noStrike">
              <a:solidFill>
                <a:srgbClr val="000000"/>
              </a:solidFill>
              <a:effectLst/>
              <a:latin typeface="Helvetica Neue"/>
            </a:defRPr>
          </a:pPr>
          <a:endParaRPr lang="ja-JP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c:style val="18"/>
  <c:chart>
    <c:title>
      <c:tx>
        <c:rich>
          <a:bodyPr rot="0"/>
          <a:lstStyle/>
          <a:p>
            <a:pPr lvl="0">
              <a:defRPr sz="1300" b="1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r>
              <a:rPr lang="en-US" sz="1300" b="1" i="0" u="none" strike="noStrike">
                <a:solidFill>
                  <a:srgbClr val="000000"/>
                </a:solidFill>
                <a:effectLst/>
                <a:latin typeface="Helvetica Neue"/>
              </a:rPr>
              <a:t>Planned Scenario</a:t>
            </a:r>
          </a:p>
        </c:rich>
      </c:tx>
      <c:layout>
        <c:manualLayout>
          <c:xMode val="edge"/>
          <c:yMode val="edge"/>
          <c:x val="0.194901"/>
          <c:y val="0.005"/>
          <c:w val="0.116499"/>
          <c:h val="0.141167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0963597"/>
          <c:y val="0.141167"/>
          <c:w val="0.383298"/>
          <c:h val="0.51981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Operating Profit</c:v>
                </c:pt>
              </c:strCache>
            </c:strRef>
          </c:tx>
          <c:spPr>
            <a:ln w="50800" cap="flat">
              <a:solidFill>
                <a:srgbClr val="3B6C9D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3B6C9D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2010 
(9 months)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-2.01289561762E6</c:v>
                </c:pt>
                <c:pt idx="1">
                  <c:v>-63852.665338</c:v>
                </c:pt>
                <c:pt idx="2">
                  <c:v>9.776376927246E6</c:v>
                </c:pt>
                <c:pt idx="3">
                  <c:v>2.272343083201E7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Accumulated Profit</c:v>
                </c:pt>
              </c:strCache>
            </c:strRef>
          </c:tx>
          <c:spPr>
            <a:ln w="50800" cap="flat">
              <a:solidFill>
                <a:srgbClr val="6EA45A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6EA45A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2010 
(9 months)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-2.01289561762E6</c:v>
                </c:pt>
                <c:pt idx="1">
                  <c:v>-2.076748282958E6</c:v>
                </c:pt>
                <c:pt idx="2">
                  <c:v>7.699628644288E6</c:v>
                </c:pt>
                <c:pt idx="3">
                  <c:v>3.0423059476298E7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7912032"/>
        <c:axId val="-2077909200"/>
      </c:lineChart>
      <c:catAx>
        <c:axId val="-20779120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11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7909200"/>
        <c:crosses val="autoZero"/>
        <c:auto val="1"/>
        <c:lblAlgn val="ctr"/>
        <c:lblOffset val="100"/>
        <c:noMultiLvlLbl val="1"/>
      </c:catAx>
      <c:valAx>
        <c:axId val="-2077909200"/>
        <c:scaling>
          <c:orientation val="minMax"/>
          <c:min val="-1.0E7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1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1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7912032"/>
        <c:crosses val="min"/>
        <c:crossBetween val="midCat"/>
        <c:majorUnit val="1.25E7"/>
        <c:minorUnit val="6.25E6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005"/>
          <c:y val="0.924359"/>
          <c:w val="1.0"/>
          <c:h val="0.088141"/>
        </c:manualLayout>
      </c:layout>
      <c:overlay val="1"/>
      <c:spPr>
        <a:noFill/>
        <a:ln w="25400" cap="flat">
          <a:noFill/>
          <a:miter lim="400000"/>
        </a:ln>
        <a:effectLst/>
      </c:spPr>
      <c:txPr>
        <a:bodyPr/>
        <a:lstStyle/>
        <a:p>
          <a:pPr lvl="0">
            <a:defRPr sz="1300" b="0" i="0" u="none" strike="noStrike">
              <a:solidFill>
                <a:srgbClr val="000000"/>
              </a:solidFill>
              <a:effectLst/>
              <a:latin typeface="Helvetica Neue"/>
            </a:defRPr>
          </a:pPr>
          <a:endParaRPr lang="ja-JP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c:style val="18"/>
  <c:chart>
    <c:title>
      <c:tx>
        <c:rich>
          <a:bodyPr rot="0"/>
          <a:lstStyle/>
          <a:p>
            <a:pPr lvl="0">
              <a:defRPr sz="1300" b="1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r>
              <a:rPr lang="en-US" sz="1300" b="1" i="0" u="none" strike="noStrike">
                <a:solidFill>
                  <a:srgbClr val="000000"/>
                </a:solidFill>
                <a:effectLst/>
                <a:latin typeface="Helvetica Neue"/>
              </a:rPr>
              <a:t>Alternate Scenario</a:t>
            </a:r>
          </a:p>
        </c:rich>
      </c:tx>
      <c:layout>
        <c:manualLayout>
          <c:xMode val="edge"/>
          <c:yMode val="edge"/>
          <c:x val="0.371486"/>
          <c:y val="0.005"/>
          <c:w val="0.257027"/>
          <c:h val="0.171884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7354"/>
          <c:y val="0.171884"/>
          <c:w val="0.798077"/>
          <c:h val="0.635648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Desired market share</c:v>
                </c:pt>
              </c:strCache>
            </c:strRef>
          </c:tx>
          <c:spPr>
            <a:ln w="50800" cap="flat">
              <a:solidFill>
                <a:srgbClr val="3B6C9D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3B6C9D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2010 
(9 months)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-2.01289561762E6</c:v>
                </c:pt>
                <c:pt idx="1">
                  <c:v>-1.349525504289E6</c:v>
                </c:pt>
                <c:pt idx="2">
                  <c:v>6.295621535023E6</c:v>
                </c:pt>
                <c:pt idx="3">
                  <c:v>1.4973533937768E7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Unique visitor each year</c:v>
                </c:pt>
              </c:strCache>
            </c:strRef>
          </c:tx>
          <c:spPr>
            <a:ln w="50800" cap="flat">
              <a:solidFill>
                <a:srgbClr val="6EA45A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6EA45A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2010 
(9 months)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-2.01289561762E6</c:v>
                </c:pt>
                <c:pt idx="1">
                  <c:v>-3.362421121909E6</c:v>
                </c:pt>
                <c:pt idx="2">
                  <c:v>2.933200413114E6</c:v>
                </c:pt>
                <c:pt idx="3">
                  <c:v>1.7906734350882E7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7860160"/>
        <c:axId val="-2077857328"/>
      </c:lineChart>
      <c:catAx>
        <c:axId val="-20778601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11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7857328"/>
        <c:crosses val="autoZero"/>
        <c:auto val="1"/>
        <c:lblAlgn val="ctr"/>
        <c:lblOffset val="100"/>
        <c:noMultiLvlLbl val="1"/>
      </c:catAx>
      <c:valAx>
        <c:axId val="-2077857328"/>
        <c:scaling>
          <c:orientation val="minMax"/>
          <c:max val="4.0E7"/>
          <c:min val="-1.0E7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1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1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7860160"/>
        <c:crosses val="min"/>
        <c:crossBetween val="midCat"/>
        <c:majorUnit val="1.25E7"/>
        <c:minorUnit val="6.25E6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roundedCorners val="0"/>
  <c:style val="18"/>
  <c:chart>
    <c:title>
      <c:tx>
        <c:rich>
          <a:bodyPr rot="0"/>
          <a:lstStyle/>
          <a:p>
            <a:pPr lvl="0">
              <a:defRPr sz="1700" b="1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r>
              <a:rPr lang="en-US" sz="1700" b="1" i="0" u="none" strike="noStrike">
                <a:solidFill>
                  <a:srgbClr val="000000"/>
                </a:solidFill>
                <a:effectLst/>
                <a:latin typeface="Helvetica Neue"/>
              </a:rPr>
              <a:t>3 Scenarios</a:t>
            </a:r>
          </a:p>
        </c:rich>
      </c:tx>
      <c:layout>
        <c:manualLayout>
          <c:xMode val="edge"/>
          <c:yMode val="edge"/>
          <c:x val="0.449838"/>
          <c:y val="0.005"/>
          <c:w val="0.100324"/>
          <c:h val="0.0734248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03549"/>
          <c:y val="0.0734248"/>
          <c:w val="0.867331"/>
          <c:h val="0.787341"/>
        </c:manualLayout>
      </c:layout>
      <c:areaChart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Most Likely</c:v>
                </c:pt>
              </c:strCache>
            </c:strRef>
          </c:tx>
          <c:spPr>
            <a:gradFill flip="none" rotWithShape="1">
              <a:gsLst>
                <a:gs pos="0">
                  <a:srgbClr val="3B6C9D"/>
                </a:gs>
                <a:gs pos="100000">
                  <a:srgbClr val="835FB3">
                    <a:alpha val="12000"/>
                  </a:srgbClr>
                </a:gs>
              </a:gsLst>
              <a:lin ang="5400000" scaled="0"/>
            </a:gradFill>
            <a:ln w="38100" cap="flat">
              <a:noFill/>
              <a:miter lim="400000"/>
            </a:ln>
            <a:effectLst/>
          </c:spPr>
          <c:cat>
            <c:strRef>
              <c:f>Sheet1!$B$1:$AR$1</c:f>
              <c:strCache>
                <c:ptCount val="43"/>
                <c:pt idx="0">
                  <c:v>6月-10</c:v>
                </c:pt>
                <c:pt idx="1">
                  <c:v>7月-10</c:v>
                </c:pt>
                <c:pt idx="2">
                  <c:v>8月-10</c:v>
                </c:pt>
                <c:pt idx="3">
                  <c:v>9月-10</c:v>
                </c:pt>
                <c:pt idx="4">
                  <c:v>10月-10</c:v>
                </c:pt>
                <c:pt idx="5">
                  <c:v>11月-10</c:v>
                </c:pt>
                <c:pt idx="6">
                  <c:v>12月-10</c:v>
                </c:pt>
                <c:pt idx="7">
                  <c:v>1月-11</c:v>
                </c:pt>
                <c:pt idx="8">
                  <c:v>2月-11</c:v>
                </c:pt>
                <c:pt idx="9">
                  <c:v>3月-11</c:v>
                </c:pt>
                <c:pt idx="10">
                  <c:v>4月-11</c:v>
                </c:pt>
                <c:pt idx="11">
                  <c:v>5月-11</c:v>
                </c:pt>
                <c:pt idx="12">
                  <c:v>6月-11</c:v>
                </c:pt>
                <c:pt idx="13">
                  <c:v>7月-11</c:v>
                </c:pt>
                <c:pt idx="14">
                  <c:v>8月-11</c:v>
                </c:pt>
                <c:pt idx="15">
                  <c:v>9月-11</c:v>
                </c:pt>
                <c:pt idx="16">
                  <c:v>10月-11</c:v>
                </c:pt>
                <c:pt idx="17">
                  <c:v>11月-11</c:v>
                </c:pt>
                <c:pt idx="18">
                  <c:v>12月-11</c:v>
                </c:pt>
                <c:pt idx="19">
                  <c:v>1月-12</c:v>
                </c:pt>
                <c:pt idx="20">
                  <c:v>2月-12</c:v>
                </c:pt>
                <c:pt idx="21">
                  <c:v>3月-12</c:v>
                </c:pt>
                <c:pt idx="22">
                  <c:v>4月-12</c:v>
                </c:pt>
                <c:pt idx="23">
                  <c:v>5月-12</c:v>
                </c:pt>
                <c:pt idx="24">
                  <c:v>6月-12</c:v>
                </c:pt>
                <c:pt idx="25">
                  <c:v>7月-12</c:v>
                </c:pt>
                <c:pt idx="26">
                  <c:v>8月-12</c:v>
                </c:pt>
                <c:pt idx="27">
                  <c:v>9月-12</c:v>
                </c:pt>
                <c:pt idx="28">
                  <c:v>10月-12</c:v>
                </c:pt>
                <c:pt idx="29">
                  <c:v>11月-12</c:v>
                </c:pt>
                <c:pt idx="30">
                  <c:v>12月-12</c:v>
                </c:pt>
                <c:pt idx="31">
                  <c:v>1月-13</c:v>
                </c:pt>
                <c:pt idx="32">
                  <c:v>2月-13</c:v>
                </c:pt>
                <c:pt idx="33">
                  <c:v>3月-13</c:v>
                </c:pt>
                <c:pt idx="34">
                  <c:v>4月-13</c:v>
                </c:pt>
                <c:pt idx="35">
                  <c:v>5月-13</c:v>
                </c:pt>
                <c:pt idx="36">
                  <c:v>6月-13</c:v>
                </c:pt>
                <c:pt idx="37">
                  <c:v>7月-13</c:v>
                </c:pt>
                <c:pt idx="38">
                  <c:v>8月-13</c:v>
                </c:pt>
                <c:pt idx="39">
                  <c:v>9月-13</c:v>
                </c:pt>
                <c:pt idx="40">
                  <c:v>10月-13</c:v>
                </c:pt>
                <c:pt idx="41">
                  <c:v>11月-13</c:v>
                </c:pt>
                <c:pt idx="42">
                  <c:v>12月-13</c:v>
                </c:pt>
              </c:strCache>
            </c:strRef>
          </c:cat>
          <c:val>
            <c:numRef>
              <c:f>Sheet1!$B$2:$AR$2</c:f>
              <c:numCache>
                <c:formatCode>General</c:formatCode>
                <c:ptCount val="43"/>
                <c:pt idx="0">
                  <c:v>1446.305101</c:v>
                </c:pt>
                <c:pt idx="1">
                  <c:v>1857.545261</c:v>
                </c:pt>
                <c:pt idx="2">
                  <c:v>2382.187646</c:v>
                </c:pt>
                <c:pt idx="3">
                  <c:v>3050.81858</c:v>
                </c:pt>
                <c:pt idx="4">
                  <c:v>46599.157204</c:v>
                </c:pt>
                <c:pt idx="5">
                  <c:v>58737.22116999999</c:v>
                </c:pt>
                <c:pt idx="6">
                  <c:v>74031.147416</c:v>
                </c:pt>
                <c:pt idx="7">
                  <c:v>93300.187521</c:v>
                </c:pt>
                <c:pt idx="8">
                  <c:v>357134.385193</c:v>
                </c:pt>
                <c:pt idx="9">
                  <c:v>387477.084615</c:v>
                </c:pt>
                <c:pt idx="10">
                  <c:v>420398.928779</c:v>
                </c:pt>
                <c:pt idx="11">
                  <c:v>456119.411624</c:v>
                </c:pt>
                <c:pt idx="12">
                  <c:v>494876.7408959999</c:v>
                </c:pt>
                <c:pt idx="13">
                  <c:v>536929.437387</c:v>
                </c:pt>
                <c:pt idx="14">
                  <c:v>582558.071208</c:v>
                </c:pt>
                <c:pt idx="15">
                  <c:v>632067.146893</c:v>
                </c:pt>
                <c:pt idx="16">
                  <c:v>685787.1501089999</c:v>
                </c:pt>
                <c:pt idx="17">
                  <c:v>744076.769883</c:v>
                </c:pt>
                <c:pt idx="18">
                  <c:v>807325.311441</c:v>
                </c:pt>
                <c:pt idx="19">
                  <c:v>998560.4902789999</c:v>
                </c:pt>
                <c:pt idx="20">
                  <c:v>1.073711712289E6</c:v>
                </c:pt>
                <c:pt idx="21">
                  <c:v>1.154568412925E6</c:v>
                </c:pt>
                <c:pt idx="22">
                  <c:v>1.241568195786E6</c:v>
                </c:pt>
                <c:pt idx="23">
                  <c:v>1.335182567645E6</c:v>
                </c:pt>
                <c:pt idx="24">
                  <c:v>1.772078110508E6</c:v>
                </c:pt>
                <c:pt idx="25">
                  <c:v>1.902377982055E6</c:v>
                </c:pt>
                <c:pt idx="26">
                  <c:v>2.04236374098E6</c:v>
                </c:pt>
                <c:pt idx="27">
                  <c:v>2.192764044277E6</c:v>
                </c:pt>
                <c:pt idx="28">
                  <c:v>2.354363015049E6</c:v>
                </c:pt>
                <c:pt idx="29">
                  <c:v>2.52800451123E6</c:v>
                </c:pt>
                <c:pt idx="30">
                  <c:v>2.714596726077E6</c:v>
                </c:pt>
                <c:pt idx="31">
                  <c:v>2.847904201461E6</c:v>
                </c:pt>
                <c:pt idx="32">
                  <c:v>2.976210476127E6</c:v>
                </c:pt>
                <c:pt idx="33">
                  <c:v>3.111143571586E6</c:v>
                </c:pt>
                <c:pt idx="34">
                  <c:v>3.253075301388E6</c:v>
                </c:pt>
                <c:pt idx="35">
                  <c:v>3.402399251557E6</c:v>
                </c:pt>
                <c:pt idx="36">
                  <c:v>3.559532081842E6</c:v>
                </c:pt>
                <c:pt idx="37">
                  <c:v>3.724914905478E6</c:v>
                </c:pt>
                <c:pt idx="38">
                  <c:v>3.899014752224E6</c:v>
                </c:pt>
                <c:pt idx="39">
                  <c:v>4.082326119724E6</c:v>
                </c:pt>
                <c:pt idx="40">
                  <c:v>4.275372618542E6</c:v>
                </c:pt>
                <c:pt idx="41">
                  <c:v>4.478708716559E6</c:v>
                </c:pt>
                <c:pt idx="42">
                  <c:v>4.692921588753E6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Conservative</c:v>
                </c:pt>
              </c:strCache>
            </c:strRef>
          </c:tx>
          <c:spPr>
            <a:gradFill flip="none" rotWithShape="1">
              <a:gsLst>
                <a:gs pos="0">
                  <a:srgbClr val="6EA45A"/>
                </a:gs>
                <a:gs pos="100000">
                  <a:srgbClr val="50AEFF">
                    <a:alpha val="3000"/>
                  </a:srgbClr>
                </a:gs>
              </a:gsLst>
              <a:lin ang="5400000" scaled="0"/>
            </a:gradFill>
            <a:ln w="38100" cap="flat">
              <a:noFill/>
              <a:miter lim="400000"/>
            </a:ln>
            <a:effectLst/>
          </c:spPr>
          <c:cat>
            <c:strRef>
              <c:f>Sheet1!$B$1:$AR$1</c:f>
              <c:strCache>
                <c:ptCount val="43"/>
                <c:pt idx="0">
                  <c:v>6月-10</c:v>
                </c:pt>
                <c:pt idx="1">
                  <c:v>7月-10</c:v>
                </c:pt>
                <c:pt idx="2">
                  <c:v>8月-10</c:v>
                </c:pt>
                <c:pt idx="3">
                  <c:v>9月-10</c:v>
                </c:pt>
                <c:pt idx="4">
                  <c:v>10月-10</c:v>
                </c:pt>
                <c:pt idx="5">
                  <c:v>11月-10</c:v>
                </c:pt>
                <c:pt idx="6">
                  <c:v>12月-10</c:v>
                </c:pt>
                <c:pt idx="7">
                  <c:v>1月-11</c:v>
                </c:pt>
                <c:pt idx="8">
                  <c:v>2月-11</c:v>
                </c:pt>
                <c:pt idx="9">
                  <c:v>3月-11</c:v>
                </c:pt>
                <c:pt idx="10">
                  <c:v>4月-11</c:v>
                </c:pt>
                <c:pt idx="11">
                  <c:v>5月-11</c:v>
                </c:pt>
                <c:pt idx="12">
                  <c:v>6月-11</c:v>
                </c:pt>
                <c:pt idx="13">
                  <c:v>7月-11</c:v>
                </c:pt>
                <c:pt idx="14">
                  <c:v>8月-11</c:v>
                </c:pt>
                <c:pt idx="15">
                  <c:v>9月-11</c:v>
                </c:pt>
                <c:pt idx="16">
                  <c:v>10月-11</c:v>
                </c:pt>
                <c:pt idx="17">
                  <c:v>11月-11</c:v>
                </c:pt>
                <c:pt idx="18">
                  <c:v>12月-11</c:v>
                </c:pt>
                <c:pt idx="19">
                  <c:v>1月-12</c:v>
                </c:pt>
                <c:pt idx="20">
                  <c:v>2月-12</c:v>
                </c:pt>
                <c:pt idx="21">
                  <c:v>3月-12</c:v>
                </c:pt>
                <c:pt idx="22">
                  <c:v>4月-12</c:v>
                </c:pt>
                <c:pt idx="23">
                  <c:v>5月-12</c:v>
                </c:pt>
                <c:pt idx="24">
                  <c:v>6月-12</c:v>
                </c:pt>
                <c:pt idx="25">
                  <c:v>7月-12</c:v>
                </c:pt>
                <c:pt idx="26">
                  <c:v>8月-12</c:v>
                </c:pt>
                <c:pt idx="27">
                  <c:v>9月-12</c:v>
                </c:pt>
                <c:pt idx="28">
                  <c:v>10月-12</c:v>
                </c:pt>
                <c:pt idx="29">
                  <c:v>11月-12</c:v>
                </c:pt>
                <c:pt idx="30">
                  <c:v>12月-12</c:v>
                </c:pt>
                <c:pt idx="31">
                  <c:v>1月-13</c:v>
                </c:pt>
                <c:pt idx="32">
                  <c:v>2月-13</c:v>
                </c:pt>
                <c:pt idx="33">
                  <c:v>3月-13</c:v>
                </c:pt>
                <c:pt idx="34">
                  <c:v>4月-13</c:v>
                </c:pt>
                <c:pt idx="35">
                  <c:v>5月-13</c:v>
                </c:pt>
                <c:pt idx="36">
                  <c:v>6月-13</c:v>
                </c:pt>
                <c:pt idx="37">
                  <c:v>7月-13</c:v>
                </c:pt>
                <c:pt idx="38">
                  <c:v>8月-13</c:v>
                </c:pt>
                <c:pt idx="39">
                  <c:v>9月-13</c:v>
                </c:pt>
                <c:pt idx="40">
                  <c:v>10月-13</c:v>
                </c:pt>
                <c:pt idx="41">
                  <c:v>11月-13</c:v>
                </c:pt>
                <c:pt idx="42">
                  <c:v>12月-13</c:v>
                </c:pt>
              </c:strCache>
            </c:strRef>
          </c:cat>
          <c:val>
            <c:numRef>
              <c:f>Sheet1!$B$3:$AR$3</c:f>
              <c:numCache>
                <c:formatCode>General</c:formatCode>
                <c:ptCount val="43"/>
                <c:pt idx="0">
                  <c:v>964.203401</c:v>
                </c:pt>
                <c:pt idx="1">
                  <c:v>1188.501556</c:v>
                </c:pt>
                <c:pt idx="2">
                  <c:v>1462.810022</c:v>
                </c:pt>
                <c:pt idx="3">
                  <c:v>1797.95969</c:v>
                </c:pt>
                <c:pt idx="4">
                  <c:v>26356.833874</c:v>
                </c:pt>
                <c:pt idx="5">
                  <c:v>31884.541972</c:v>
                </c:pt>
                <c:pt idx="6">
                  <c:v>38568.511297</c:v>
                </c:pt>
                <c:pt idx="7">
                  <c:v>46650.09375999999</c:v>
                </c:pt>
                <c:pt idx="8">
                  <c:v>176823.083865</c:v>
                </c:pt>
                <c:pt idx="9">
                  <c:v>188671.394337</c:v>
                </c:pt>
                <c:pt idx="10">
                  <c:v>201326.427782</c:v>
                </c:pt>
                <c:pt idx="11">
                  <c:v>214844.080261</c:v>
                </c:pt>
                <c:pt idx="12">
                  <c:v>229284.192701</c:v>
                </c:pt>
                <c:pt idx="13">
                  <c:v>244710.834565</c:v>
                </c:pt>
                <c:pt idx="14">
                  <c:v>261192.608278</c:v>
                </c:pt>
                <c:pt idx="15">
                  <c:v>278802.975987</c:v>
                </c:pt>
                <c:pt idx="16">
                  <c:v>297620.610292</c:v>
                </c:pt>
                <c:pt idx="17">
                  <c:v>317729.770767</c:v>
                </c:pt>
                <c:pt idx="18">
                  <c:v>339220.708175</c:v>
                </c:pt>
                <c:pt idx="19">
                  <c:v>416681.287002</c:v>
                </c:pt>
                <c:pt idx="20">
                  <c:v>444655.920337</c:v>
                </c:pt>
                <c:pt idx="21">
                  <c:v>474525.201831</c:v>
                </c:pt>
                <c:pt idx="22">
                  <c:v>506418.687784</c:v>
                </c:pt>
                <c:pt idx="23">
                  <c:v>540474.8831479999</c:v>
                </c:pt>
                <c:pt idx="24">
                  <c:v>733760.730705</c:v>
                </c:pt>
                <c:pt idx="25">
                  <c:v>784464.932208</c:v>
                </c:pt>
                <c:pt idx="26">
                  <c:v>838705.128063</c:v>
                </c:pt>
                <c:pt idx="27">
                  <c:v>896730.2061709999</c:v>
                </c:pt>
                <c:pt idx="28">
                  <c:v>958806.7322189999</c:v>
                </c:pt>
                <c:pt idx="29">
                  <c:v>1.025220216098E6</c:v>
                </c:pt>
                <c:pt idx="30">
                  <c:v>1.096276469782E6</c:v>
                </c:pt>
                <c:pt idx="31">
                  <c:v>1.144090539003E6</c:v>
                </c:pt>
                <c:pt idx="32">
                  <c:v>1.191658102376E6</c:v>
                </c:pt>
                <c:pt idx="33">
                  <c:v>1.241217297181E6</c:v>
                </c:pt>
                <c:pt idx="34">
                  <c:v>1.292852267315E6</c:v>
                </c:pt>
                <c:pt idx="35">
                  <c:v>1.346650752135E6</c:v>
                </c:pt>
                <c:pt idx="36">
                  <c:v>1.40270424224E6</c:v>
                </c:pt>
                <c:pt idx="37">
                  <c:v>1.461108142105E6</c:v>
                </c:pt>
                <c:pt idx="38">
                  <c:v>1.521961939887E6</c:v>
                </c:pt>
                <c:pt idx="39">
                  <c:v>1.585369384724E6</c:v>
                </c:pt>
                <c:pt idx="40">
                  <c:v>1.651438671854E6</c:v>
                </c:pt>
                <c:pt idx="41">
                  <c:v>1.720282635922E6</c:v>
                </c:pt>
                <c:pt idx="42">
                  <c:v>1.792018952827E6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Aggressive</c:v>
                </c:pt>
              </c:strCache>
            </c:strRef>
          </c:tx>
          <c:spPr>
            <a:gradFill flip="none" rotWithShape="1">
              <a:gsLst>
                <a:gs pos="0">
                  <a:srgbClr val="FF2600">
                    <a:alpha val="44000"/>
                  </a:srgbClr>
                </a:gs>
                <a:gs pos="100000">
                  <a:srgbClr val="EDB04D">
                    <a:alpha val="20000"/>
                  </a:srgbClr>
                </a:gs>
              </a:gsLst>
              <a:lin ang="5400000" scaled="0"/>
            </a:gradFill>
            <a:ln w="38100" cap="flat">
              <a:noFill/>
              <a:miter lim="400000"/>
            </a:ln>
            <a:effectLst/>
          </c:spPr>
          <c:cat>
            <c:strRef>
              <c:f>Sheet1!$B$1:$AR$1</c:f>
              <c:strCache>
                <c:ptCount val="43"/>
                <c:pt idx="0">
                  <c:v>6月-10</c:v>
                </c:pt>
                <c:pt idx="1">
                  <c:v>7月-10</c:v>
                </c:pt>
                <c:pt idx="2">
                  <c:v>8月-10</c:v>
                </c:pt>
                <c:pt idx="3">
                  <c:v>9月-10</c:v>
                </c:pt>
                <c:pt idx="4">
                  <c:v>10月-10</c:v>
                </c:pt>
                <c:pt idx="5">
                  <c:v>11月-10</c:v>
                </c:pt>
                <c:pt idx="6">
                  <c:v>12月-10</c:v>
                </c:pt>
                <c:pt idx="7">
                  <c:v>1月-11</c:v>
                </c:pt>
                <c:pt idx="8">
                  <c:v>2月-11</c:v>
                </c:pt>
                <c:pt idx="9">
                  <c:v>3月-11</c:v>
                </c:pt>
                <c:pt idx="10">
                  <c:v>4月-11</c:v>
                </c:pt>
                <c:pt idx="11">
                  <c:v>5月-11</c:v>
                </c:pt>
                <c:pt idx="12">
                  <c:v>6月-11</c:v>
                </c:pt>
                <c:pt idx="13">
                  <c:v>7月-11</c:v>
                </c:pt>
                <c:pt idx="14">
                  <c:v>8月-11</c:v>
                </c:pt>
                <c:pt idx="15">
                  <c:v>9月-11</c:v>
                </c:pt>
                <c:pt idx="16">
                  <c:v>10月-11</c:v>
                </c:pt>
                <c:pt idx="17">
                  <c:v>11月-11</c:v>
                </c:pt>
                <c:pt idx="18">
                  <c:v>12月-11</c:v>
                </c:pt>
                <c:pt idx="19">
                  <c:v>1月-12</c:v>
                </c:pt>
                <c:pt idx="20">
                  <c:v>2月-12</c:v>
                </c:pt>
                <c:pt idx="21">
                  <c:v>3月-12</c:v>
                </c:pt>
                <c:pt idx="22">
                  <c:v>4月-12</c:v>
                </c:pt>
                <c:pt idx="23">
                  <c:v>5月-12</c:v>
                </c:pt>
                <c:pt idx="24">
                  <c:v>6月-12</c:v>
                </c:pt>
                <c:pt idx="25">
                  <c:v>7月-12</c:v>
                </c:pt>
                <c:pt idx="26">
                  <c:v>8月-12</c:v>
                </c:pt>
                <c:pt idx="27">
                  <c:v>9月-12</c:v>
                </c:pt>
                <c:pt idx="28">
                  <c:v>10月-12</c:v>
                </c:pt>
                <c:pt idx="29">
                  <c:v>11月-12</c:v>
                </c:pt>
                <c:pt idx="30">
                  <c:v>12月-12</c:v>
                </c:pt>
                <c:pt idx="31">
                  <c:v>1月-13</c:v>
                </c:pt>
                <c:pt idx="32">
                  <c:v>2月-13</c:v>
                </c:pt>
                <c:pt idx="33">
                  <c:v>3月-13</c:v>
                </c:pt>
                <c:pt idx="34">
                  <c:v>4月-13</c:v>
                </c:pt>
                <c:pt idx="35">
                  <c:v>5月-13</c:v>
                </c:pt>
                <c:pt idx="36">
                  <c:v>6月-13</c:v>
                </c:pt>
                <c:pt idx="37">
                  <c:v>7月-13</c:v>
                </c:pt>
                <c:pt idx="38">
                  <c:v>8月-13</c:v>
                </c:pt>
                <c:pt idx="39">
                  <c:v>9月-13</c:v>
                </c:pt>
                <c:pt idx="40">
                  <c:v>10月-13</c:v>
                </c:pt>
                <c:pt idx="41">
                  <c:v>11月-13</c:v>
                </c:pt>
                <c:pt idx="42">
                  <c:v>12月-13</c:v>
                </c:pt>
              </c:strCache>
            </c:strRef>
          </c:cat>
          <c:val>
            <c:numRef>
              <c:f>Sheet1!$B$4:$AR$4</c:f>
              <c:numCache>
                <c:formatCode>General</c:formatCode>
                <c:ptCount val="43"/>
                <c:pt idx="0">
                  <c:v>1928.406802</c:v>
                </c:pt>
                <c:pt idx="1">
                  <c:v>2500.930434</c:v>
                </c:pt>
                <c:pt idx="2">
                  <c:v>3236.075574</c:v>
                </c:pt>
                <c:pt idx="3">
                  <c:v>4178.664162</c:v>
                </c:pt>
                <c:pt idx="4">
                  <c:v>58132.640116</c:v>
                </c:pt>
                <c:pt idx="5">
                  <c:v>72078.695119</c:v>
                </c:pt>
                <c:pt idx="6">
                  <c:v>89369.095568</c:v>
                </c:pt>
                <c:pt idx="7">
                  <c:v>110805.530492</c:v>
                </c:pt>
                <c:pt idx="8">
                  <c:v>417433.343558</c:v>
                </c:pt>
                <c:pt idx="9">
                  <c:v>454529.196405</c:v>
                </c:pt>
                <c:pt idx="10">
                  <c:v>494921.029566</c:v>
                </c:pt>
                <c:pt idx="11">
                  <c:v>538901.640277</c:v>
                </c:pt>
                <c:pt idx="12">
                  <c:v>586789.831825</c:v>
                </c:pt>
                <c:pt idx="13">
                  <c:v>638932.723006</c:v>
                </c:pt>
                <c:pt idx="14">
                  <c:v>695708.262628</c:v>
                </c:pt>
                <c:pt idx="15">
                  <c:v>757527.967281</c:v>
                </c:pt>
                <c:pt idx="16">
                  <c:v>824839.902185</c:v>
                </c:pt>
                <c:pt idx="17">
                  <c:v>898131.926699</c:v>
                </c:pt>
                <c:pt idx="18">
                  <c:v>977935.2279759999</c:v>
                </c:pt>
                <c:pt idx="19">
                  <c:v>1.201056139714E6</c:v>
                </c:pt>
                <c:pt idx="20">
                  <c:v>1.296947841628E6</c:v>
                </c:pt>
                <c:pt idx="21">
                  <c:v>1.400613310477E6</c:v>
                </c:pt>
                <c:pt idx="22">
                  <c:v>1.512691548518E6</c:v>
                </c:pt>
                <c:pt idx="23">
                  <c:v>1.633874728317E6</c:v>
                </c:pt>
                <c:pt idx="24">
                  <c:v>2.136861278699E6</c:v>
                </c:pt>
                <c:pt idx="25">
                  <c:v>2.302458205318E6</c:v>
                </c:pt>
                <c:pt idx="26">
                  <c:v>2.481136934033E6</c:v>
                </c:pt>
                <c:pt idx="27">
                  <c:v>2.673949561308E6</c:v>
                </c:pt>
                <c:pt idx="28">
                  <c:v>2.882034169222E6</c:v>
                </c:pt>
                <c:pt idx="29">
                  <c:v>3.106621951766E6</c:v>
                </c:pt>
                <c:pt idx="30">
                  <c:v>3.349044938758E6</c:v>
                </c:pt>
                <c:pt idx="31">
                  <c:v>3.530652132059E6</c:v>
                </c:pt>
                <c:pt idx="32">
                  <c:v>3.721942956297E6</c:v>
                </c:pt>
                <c:pt idx="33">
                  <c:v>3.924604801131E6</c:v>
                </c:pt>
                <c:pt idx="34">
                  <c:v>4.139354759062E6</c:v>
                </c:pt>
                <c:pt idx="35">
                  <c:v>4.366956663812E6</c:v>
                </c:pt>
                <c:pt idx="36">
                  <c:v>4.608224188968E6</c:v>
                </c:pt>
                <c:pt idx="37">
                  <c:v>4.864024153707E6</c:v>
                </c:pt>
                <c:pt idx="38">
                  <c:v>5.135280049499E6</c:v>
                </c:pt>
                <c:pt idx="39">
                  <c:v>5.422975802609E6</c:v>
                </c:pt>
                <c:pt idx="40">
                  <c:v>5.728159788205E6</c:v>
                </c:pt>
                <c:pt idx="41">
                  <c:v>6.051949112968E6</c:v>
                </c:pt>
                <c:pt idx="42">
                  <c:v>6.395534184205E6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6975328"/>
        <c:axId val="-2076972256"/>
      </c:areaChart>
      <c:catAx>
        <c:axId val="-20769753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15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6972256"/>
        <c:crosses val="autoZero"/>
        <c:auto val="1"/>
        <c:lblAlgn val="ctr"/>
        <c:lblOffset val="100"/>
        <c:noMultiLvlLbl val="1"/>
      </c:catAx>
      <c:valAx>
        <c:axId val="-2076972256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[$¥-411]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500" b="0" i="0" u="none" strike="noStrike">
                <a:solidFill>
                  <a:srgbClr val="000000"/>
                </a:solidFill>
                <a:effectLst/>
                <a:latin typeface="Helvetica Neue"/>
              </a:defRPr>
            </a:pPr>
            <a:endParaRPr lang="ja-JP"/>
          </a:p>
        </c:txPr>
        <c:crossAx val="-2076975328"/>
        <c:crosses val="autoZero"/>
        <c:crossBetween val="midCat"/>
        <c:majorUnit val="3.5E6"/>
        <c:minorUnit val="1.75E6"/>
      </c:valAx>
      <c:spPr>
        <a:solidFill>
          <a:srgbClr val="FFFFFF"/>
        </a:solidFill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0444612"/>
          <c:y val="0.9594"/>
          <c:w val="0.827236"/>
          <c:h val="0.0530996"/>
        </c:manualLayout>
      </c:layout>
      <c:overlay val="1"/>
      <c:spPr>
        <a:noFill/>
        <a:ln w="25400" cap="flat">
          <a:noFill/>
          <a:miter lim="400000"/>
        </a:ln>
        <a:effectLst/>
      </c:spPr>
      <c:txPr>
        <a:bodyPr/>
        <a:lstStyle/>
        <a:p>
          <a:pPr lvl="0">
            <a:defRPr sz="1700" b="1" i="0" u="none" strike="noStrike">
              <a:solidFill>
                <a:srgbClr val="000000"/>
              </a:solidFill>
              <a:effectLst/>
              <a:latin typeface="Helvetica Neue"/>
            </a:defRPr>
          </a:pPr>
          <a:endParaRPr lang="ja-JP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lvl="1" indent="-266700">
              <a:spcBef>
                <a:spcPts val="4800"/>
              </a:spcBef>
              <a:buSzPct val="100000"/>
              <a:buChar char="•"/>
              <a:defRPr sz="1800"/>
            </a:pPr>
            <a:r>
              <a:rPr sz="26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We offer a high-quality soccer contents for the soccer fan in Japan anytime and anywhere.   </a:t>
            </a:r>
          </a:p>
          <a:p>
            <a:pPr marL="266700" lvl="1" indent="-266700">
              <a:spcBef>
                <a:spcPts val="4800"/>
              </a:spcBef>
              <a:buSzPct val="100000"/>
              <a:buChar char="•"/>
              <a:defRPr sz="1800"/>
            </a:pPr>
            <a:r>
              <a:rPr sz="26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The level of Japanese professional soccer still has the room to improve when we compare to that of other countries , so we believe that the opportunities to access the high quality soccer contents motivate people interested in soccer.</a:t>
            </a:r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spcBef>
                <a:spcPts val="48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interesting content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Keep renewing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Permanent presence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recognizable (design)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SOCIAL MEDIA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Show who is behind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Nurture our community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Interact with the users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helpful and be everywhere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Monitor the feedback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referring tools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Focus on other SNS (mixi, FB, etc.)</a:t>
            </a:r>
            <a:b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</a:b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SEARCH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indexed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Search Engine Optimization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OUTSIDE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help from third parties (Shige’s network)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Distribute flyers in relevant places (ex: soccer match)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Use of fun ad &amp; emails to generate conversation</a:t>
            </a:r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1" name="Shape 3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spcBef>
                <a:spcPts val="48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interesting content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Keep renewing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Permanent presence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recognizable (design)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SOCIAL MEDIA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Show who is behind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Nurture our community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Interact with the users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helpful and be everywhere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Monitor the feedback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referring tools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Focus on other SNS (mixi, FB, etc.)</a:t>
            </a:r>
            <a:b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</a:b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SEARCH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indexed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Search Engine Optimization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OUTSIDE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help from third parties (Shige’s network)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Distribute flyers in relevant places (ex: soccer match)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Use of fun ad &amp; emails to generate conversation</a:t>
            </a:r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spcBef>
                <a:spcPts val="48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interesting content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Keep renewing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Permanent presence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recognizable (design)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SOCIAL MEDIA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Show who is behind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Nurture our community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Interact with the users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helpful and be everywhere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Monitor the feedback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referring tools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Focus on other SNS (mixi, FB, etc.)</a:t>
            </a:r>
            <a:b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</a:b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SEARCH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indexed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Search Engine Optimization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OUTSIDE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help from third parties (Shige’s network)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Distribute flyers in relevant places (ex: soccer match)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Use of fun ad &amp; emails to generate conversation</a:t>
            </a:r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78" name="Shape 3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Initial Pay-off will happen in 27  months</a:t>
            </a:r>
          </a:p>
          <a:p>
            <a:pPr lvl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Revenue from both advertising and paid content services will help offset initial set-up and operation cost.</a:t>
            </a:r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Even without securing paid game contents, business will be profitable by 2012</a:t>
            </a:r>
          </a:p>
          <a:p>
            <a:pPr lvl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Key assumptions include expenses model and structure</a:t>
            </a:r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There is a sizable target audience that Goalkast plans to address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200"/>
              <a:t>As a result, both sites are not attractive for our core users.</a:t>
            </a:r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300">
                <a:latin typeface="+mn-lt"/>
                <a:ea typeface="+mn-ea"/>
                <a:cs typeface="+mn-cs"/>
                <a:sym typeface="Helvetica Neue Light"/>
              </a:rPr>
              <a:t>Need to develop an inexpensive marketing strategy that generate conversations about our service.</a:t>
            </a:r>
          </a:p>
          <a:p>
            <a:pPr lvl="0">
              <a:defRPr sz="1800"/>
            </a:pPr>
            <a:endParaRPr sz="2300">
              <a:latin typeface="+mn-lt"/>
              <a:ea typeface="+mn-ea"/>
              <a:cs typeface="+mn-cs"/>
              <a:sym typeface="Helvetica Neue Light"/>
            </a:endParaRPr>
          </a:p>
          <a:p>
            <a:pPr lvl="0">
              <a:defRPr sz="1800"/>
            </a:pPr>
            <a:r>
              <a:rPr sz="2300">
                <a:latin typeface="+mn-lt"/>
                <a:ea typeface="+mn-ea"/>
                <a:cs typeface="+mn-cs"/>
                <a:sym typeface="Helvetica Neue Light"/>
              </a:rPr>
              <a:t>Nurturing community, using influencers, sharing content in and between social networks.</a:t>
            </a:r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spcBef>
                <a:spcPts val="48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interesting content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Keep renewing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Permanent presence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recognizable (design)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SOCIAL MEDIA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Show who is behind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Nurture our community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Interact with the users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helpful and be everywhere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Monitor the feedback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referring tools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Focus on other SNS (mixi, FB, etc.)</a:t>
            </a:r>
            <a:b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</a:b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SEARCH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indexed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Search Engine Optimization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OUTSIDE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help from third parties (Shige’s network)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Distribute flyers in relevant places (ex: soccer match)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Use of fun ad &amp; emails to generate conversation</a:t>
            </a: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spcBef>
                <a:spcPts val="48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interesting content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Keep renewing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Permanent presence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recognizable (design)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SOCIAL MEDIA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Show who is behind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Nurture our community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Interact with the users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helpful and be everywhere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Monitor the feedback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referring tools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Focus on other SNS (mixi, FB, etc.)</a:t>
            </a:r>
            <a:b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</a:b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SEARCH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indexed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Search Engine Optimization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OUTSIDE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help from third parties (Shige’s network)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Distribute flyers in relevant places (ex: soccer match)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Use of fun ad &amp; emails to generate conversation</a:t>
            </a:r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spcBef>
                <a:spcPts val="48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interesting content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Keep renewing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Permanent presence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recognizable (design)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SOCIAL MEDIA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Show who is behind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Nurture our community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Interact with the users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helpful and be everywhere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Monitor the feedback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referring tools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Focus on other SNS (mixi, FB, etc.)</a:t>
            </a:r>
            <a:b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</a:b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SEARCH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indexed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Search Engine Optimization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OUTSIDE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help from third parties (Shige’s network)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Distribute flyers in relevant places (ex: soccer match)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Use of fun ad &amp; emails to generate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spcBef>
                <a:spcPts val="48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interesting content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Keep renewing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Permanent presence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recognizable (design)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SOCIAL MEDIA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Show who is behind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Nurture our community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Interact with the users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Be helpful and be everywhere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Monitor the feedback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Create referring tools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Focus on other SNS (mixi, FB, etc.)</a:t>
            </a:r>
            <a:b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</a:b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SEARCH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indexed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Search Engine Optimization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OUTSIDE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</a:t>
            </a: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help from third parties (Shige’s network)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Distribute flyers in relevant places (ex: soccer match)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Use of fun ad &amp; emails to generate conversation</a:t>
            </a:r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>
              <a:spcBef>
                <a:spcPts val="48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interesting content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Keep renewing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Permanent presence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recognizable (design)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SOCIAL MEDIA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Show who is behind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Nurture our community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Interact with the users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Be helpful and be everywhere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Monitor the feedback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Create referring tools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Focus on other SNS (mixi, FB, etc.)</a:t>
            </a:r>
            <a:b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</a:b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SEARCH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indexed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Search Engine Optimization</a:t>
            </a:r>
          </a:p>
          <a:p>
            <a:pPr lvl="1" indent="0">
              <a:spcBef>
                <a:spcPts val="400"/>
              </a:spcBef>
              <a:defRPr sz="1800"/>
            </a:pPr>
            <a:endParaRPr sz="1500">
              <a:solidFill>
                <a:srgbClr val="747474"/>
              </a:solidFill>
              <a:latin typeface="+mj-lt"/>
              <a:ea typeface="+mj-ea"/>
              <a:cs typeface="+mj-cs"/>
              <a:sym typeface="Helvetica Neue"/>
            </a:endParaRPr>
          </a:p>
          <a:p>
            <a:pPr lvl="1" indent="0">
              <a:spcBef>
                <a:spcPts val="400"/>
              </a:spcBef>
              <a:defRPr sz="1800"/>
            </a:pPr>
            <a:r>
              <a:rPr sz="15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OUTSIDE THE WEBSITE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Get help from third parties (Shige’s network)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Distribute flyers in relevant places (ex: soccer match)</a:t>
            </a:r>
          </a:p>
          <a:p>
            <a:pPr marL="266700" lvl="1" indent="-266700">
              <a:spcBef>
                <a:spcPts val="400"/>
              </a:spcBef>
              <a:buSzPct val="100000"/>
              <a:buChar char="•"/>
              <a:defRPr sz="1800"/>
            </a:pPr>
            <a:r>
              <a:rPr sz="15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 Use of fun ad &amp; emails to generate conversation</a:t>
            </a:r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647700" y="4749800"/>
            <a:ext cx="11709421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タイトルテキスト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571500" y="5016500"/>
            <a:ext cx="118618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647700" y="1968500"/>
            <a:ext cx="4876867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タイトルテキスト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2 点、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 flipH="1">
            <a:off x="6502399" y="1803400"/>
            <a:ext cx="1" cy="43180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2 枚、縦長 &amp; 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432299" y="1778000"/>
            <a:ext cx="1" cy="5054600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2 点、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 flipH="1">
            <a:off x="6489699" y="508000"/>
            <a:ext cx="1" cy="801373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3 点、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 flipH="1">
            <a:off x="44449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8547098" y="1777968"/>
            <a:ext cx="1" cy="506738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64896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6489696" y="4476750"/>
            <a:ext cx="5994408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4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9067798" y="520668"/>
            <a:ext cx="1" cy="796296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9067796" y="30924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9067796" y="5873750"/>
            <a:ext cx="3429023" cy="127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431800" y="8813800"/>
            <a:ext cx="8255000" cy="812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2000">
                <a:solidFill>
                  <a:srgbClr val="868686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68686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（左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タイトルテキスト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（右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タイトルテキスト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8369300" y="2324100"/>
            <a:ext cx="4064000" cy="6565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タイトルテキスト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 &amp; 箇条書き（2 段組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タイトルテキスト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59309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571500" y="863600"/>
            <a:ext cx="11861800" cy="8026400"/>
          </a:xfrm>
          <a:prstGeom prst="rect">
            <a:avLst/>
          </a:prstGeom>
        </p:spPr>
        <p:txBody>
          <a:bodyPr/>
          <a:lstStyle>
            <a:lvl1pPr>
              <a:spcBef>
                <a:spcPts val="7200"/>
              </a:spcBef>
            </a:lvl1pPr>
            <a:lvl2pPr>
              <a:spcBef>
                <a:spcPts val="7200"/>
              </a:spcBef>
            </a:lvl2pPr>
            <a:lvl3pPr>
              <a:spcBef>
                <a:spcPts val="7200"/>
              </a:spcBef>
            </a:lvl3pPr>
            <a:lvl4pPr>
              <a:spcBef>
                <a:spcPts val="7200"/>
              </a:spcBef>
            </a:lvl4pPr>
            <a:lvl5pPr>
              <a:spcBef>
                <a:spcPts val="7200"/>
              </a:spcBef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タイトルテキスト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571500" y="3708400"/>
            <a:ext cx="11861800" cy="2336800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タイトルテキスト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r"/>
          </a:lstStyle>
          <a:p>
            <a:pPr lvl="0">
              <a:defRPr sz="1800"/>
            </a:pPr>
            <a:r>
              <a:rPr sz="4200"/>
              <a:t>タイトルテキスト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>
                <a:solidFill>
                  <a:srgbClr val="A9A9A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A9A9A9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A9A9A9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A9A9A9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A9A9A9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A9A9A9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647700" y="4749800"/>
            <a:ext cx="4882122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571500" y="1320800"/>
            <a:ext cx="5080000" cy="317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タイトルテキスト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571500" y="5016500"/>
            <a:ext cx="5080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</a:lvl1pPr>
            <a:lvl2pPr marL="0" indent="0">
              <a:spcBef>
                <a:spcPts val="0"/>
              </a:spcBef>
              <a:buSzTx/>
              <a:buNone/>
            </a:lvl2pPr>
            <a:lvl3pPr marL="0" indent="0">
              <a:spcBef>
                <a:spcPts val="0"/>
              </a:spcBef>
              <a:buSzTx/>
              <a:buNone/>
            </a:lvl3pPr>
            <a:lvl4pPr marL="0" indent="0">
              <a:spcBef>
                <a:spcPts val="0"/>
              </a:spcBef>
              <a:buSzTx/>
              <a:buNone/>
            </a:lvl4pPr>
            <a:lvl5pPr marL="0" indent="0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47700" y="1968500"/>
            <a:ext cx="11709400" cy="127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lvl="0">
              <a:defRPr sz="1800"/>
            </a:pPr>
            <a:r>
              <a:rPr sz="4200"/>
              <a:t>タイトルテキスト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本文レベル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defTabSz="584200">
        <a:defRPr sz="4200">
          <a:latin typeface="+mn-lt"/>
          <a:ea typeface="+mn-ea"/>
          <a:cs typeface="+mn-cs"/>
          <a:sym typeface="Helvetica Neue Light"/>
        </a:defRPr>
      </a:lvl1pPr>
      <a:lvl2pPr indent="228600" defTabSz="584200">
        <a:defRPr sz="4200">
          <a:latin typeface="+mn-lt"/>
          <a:ea typeface="+mn-ea"/>
          <a:cs typeface="+mn-cs"/>
          <a:sym typeface="Helvetica Neue Light"/>
        </a:defRPr>
      </a:lvl2pPr>
      <a:lvl3pPr indent="457200" defTabSz="584200">
        <a:defRPr sz="4200">
          <a:latin typeface="+mn-lt"/>
          <a:ea typeface="+mn-ea"/>
          <a:cs typeface="+mn-cs"/>
          <a:sym typeface="Helvetica Neue Light"/>
        </a:defRPr>
      </a:lvl3pPr>
      <a:lvl4pPr indent="685800" defTabSz="584200">
        <a:defRPr sz="4200">
          <a:latin typeface="+mn-lt"/>
          <a:ea typeface="+mn-ea"/>
          <a:cs typeface="+mn-cs"/>
          <a:sym typeface="Helvetica Neue Light"/>
        </a:defRPr>
      </a:lvl4pPr>
      <a:lvl5pPr indent="914400" defTabSz="584200">
        <a:defRPr sz="4200">
          <a:latin typeface="+mn-lt"/>
          <a:ea typeface="+mn-ea"/>
          <a:cs typeface="+mn-cs"/>
          <a:sym typeface="Helvetica Neue Light"/>
        </a:defRPr>
      </a:lvl5pPr>
      <a:lvl6pPr indent="1143000" defTabSz="584200">
        <a:defRPr sz="4200">
          <a:latin typeface="+mn-lt"/>
          <a:ea typeface="+mn-ea"/>
          <a:cs typeface="+mn-cs"/>
          <a:sym typeface="Helvetica Neue Light"/>
        </a:defRPr>
      </a:lvl6pPr>
      <a:lvl7pPr indent="1371600" defTabSz="584200">
        <a:defRPr sz="4200">
          <a:latin typeface="+mn-lt"/>
          <a:ea typeface="+mn-ea"/>
          <a:cs typeface="+mn-cs"/>
          <a:sym typeface="Helvetica Neue Light"/>
        </a:defRPr>
      </a:lvl7pPr>
      <a:lvl8pPr indent="1600200" defTabSz="584200">
        <a:defRPr sz="4200">
          <a:latin typeface="+mn-lt"/>
          <a:ea typeface="+mn-ea"/>
          <a:cs typeface="+mn-cs"/>
          <a:sym typeface="Helvetica Neue Light"/>
        </a:defRPr>
      </a:lvl8pPr>
      <a:lvl9pPr indent="1828800" defTabSz="584200">
        <a:defRPr sz="4200">
          <a:latin typeface="+mn-lt"/>
          <a:ea typeface="+mn-ea"/>
          <a:cs typeface="+mn-cs"/>
          <a:sym typeface="Helvetica Neue Light"/>
        </a:defRPr>
      </a:lvl9pPr>
    </p:titleStyle>
    <p:bodyStyle>
      <a:lvl1pPr marL="266700" indent="-266700" defTabSz="584200">
        <a:spcBef>
          <a:spcPts val="4800"/>
        </a:spcBef>
        <a:buSzPct val="100000"/>
        <a:buChar char="•"/>
        <a:defRPr sz="2600">
          <a:solidFill>
            <a:srgbClr val="747474"/>
          </a:solidFill>
          <a:latin typeface="+mj-lt"/>
          <a:ea typeface="+mj-ea"/>
          <a:cs typeface="+mj-cs"/>
          <a:sym typeface="Helvetica Neue"/>
        </a:defRPr>
      </a:lvl1pPr>
      <a:lvl2pPr marL="711200" indent="-266700" defTabSz="584200">
        <a:spcBef>
          <a:spcPts val="4800"/>
        </a:spcBef>
        <a:buSzPct val="100000"/>
        <a:buChar char="•"/>
        <a:defRPr sz="2600">
          <a:solidFill>
            <a:srgbClr val="747474"/>
          </a:solidFill>
          <a:latin typeface="+mj-lt"/>
          <a:ea typeface="+mj-ea"/>
          <a:cs typeface="+mj-cs"/>
          <a:sym typeface="Helvetica Neue"/>
        </a:defRPr>
      </a:lvl2pPr>
      <a:lvl3pPr marL="1155700" indent="-266700" defTabSz="584200">
        <a:spcBef>
          <a:spcPts val="4800"/>
        </a:spcBef>
        <a:buSzPct val="100000"/>
        <a:buChar char="•"/>
        <a:defRPr sz="2600">
          <a:solidFill>
            <a:srgbClr val="747474"/>
          </a:solidFill>
          <a:latin typeface="+mj-lt"/>
          <a:ea typeface="+mj-ea"/>
          <a:cs typeface="+mj-cs"/>
          <a:sym typeface="Helvetica Neue"/>
        </a:defRPr>
      </a:lvl3pPr>
      <a:lvl4pPr marL="1600200" indent="-266700" defTabSz="584200">
        <a:spcBef>
          <a:spcPts val="4800"/>
        </a:spcBef>
        <a:buSzPct val="100000"/>
        <a:buChar char="•"/>
        <a:defRPr sz="2600">
          <a:solidFill>
            <a:srgbClr val="747474"/>
          </a:solidFill>
          <a:latin typeface="+mj-lt"/>
          <a:ea typeface="+mj-ea"/>
          <a:cs typeface="+mj-cs"/>
          <a:sym typeface="Helvetica Neue"/>
        </a:defRPr>
      </a:lvl4pPr>
      <a:lvl5pPr marL="2044700" indent="-266700" defTabSz="584200">
        <a:spcBef>
          <a:spcPts val="4800"/>
        </a:spcBef>
        <a:buSzPct val="100000"/>
        <a:buChar char="•"/>
        <a:defRPr sz="2600">
          <a:solidFill>
            <a:srgbClr val="747474"/>
          </a:solidFill>
          <a:latin typeface="+mj-lt"/>
          <a:ea typeface="+mj-ea"/>
          <a:cs typeface="+mj-cs"/>
          <a:sym typeface="Helvetica Neue"/>
        </a:defRPr>
      </a:lvl5pPr>
      <a:lvl6pPr marL="2489200" indent="-266700" defTabSz="584200">
        <a:spcBef>
          <a:spcPts val="4800"/>
        </a:spcBef>
        <a:buSzPct val="100000"/>
        <a:buChar char="•"/>
        <a:defRPr sz="2600">
          <a:solidFill>
            <a:srgbClr val="747474"/>
          </a:solidFill>
          <a:latin typeface="+mj-lt"/>
          <a:ea typeface="+mj-ea"/>
          <a:cs typeface="+mj-cs"/>
          <a:sym typeface="Helvetica Neue"/>
        </a:defRPr>
      </a:lvl6pPr>
      <a:lvl7pPr marL="2933700" indent="-266700" defTabSz="584200">
        <a:spcBef>
          <a:spcPts val="4800"/>
        </a:spcBef>
        <a:buSzPct val="100000"/>
        <a:buChar char="•"/>
        <a:defRPr sz="2600">
          <a:solidFill>
            <a:srgbClr val="747474"/>
          </a:solidFill>
          <a:latin typeface="+mj-lt"/>
          <a:ea typeface="+mj-ea"/>
          <a:cs typeface="+mj-cs"/>
          <a:sym typeface="Helvetica Neue"/>
        </a:defRPr>
      </a:lvl7pPr>
      <a:lvl8pPr marL="3378200" indent="-266700" defTabSz="584200">
        <a:spcBef>
          <a:spcPts val="4800"/>
        </a:spcBef>
        <a:buSzPct val="100000"/>
        <a:buChar char="•"/>
        <a:defRPr sz="2600">
          <a:solidFill>
            <a:srgbClr val="747474"/>
          </a:solidFill>
          <a:latin typeface="+mj-lt"/>
          <a:ea typeface="+mj-ea"/>
          <a:cs typeface="+mj-cs"/>
          <a:sym typeface="Helvetica Neue"/>
        </a:defRPr>
      </a:lvl8pPr>
      <a:lvl9pPr marL="3822700" indent="-266700" defTabSz="584200">
        <a:spcBef>
          <a:spcPts val="4800"/>
        </a:spcBef>
        <a:buSzPct val="100000"/>
        <a:buChar char="•"/>
        <a:defRPr sz="2600">
          <a:solidFill>
            <a:srgbClr val="747474"/>
          </a:solidFill>
          <a:latin typeface="+mj-lt"/>
          <a:ea typeface="+mj-ea"/>
          <a:cs typeface="+mj-cs"/>
          <a:sym typeface="Helvetica Neue"/>
        </a:defRPr>
      </a:lvl9pPr>
    </p:bodyStyle>
    <p:otherStyle>
      <a:lvl1pPr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jpe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jpe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0.png"/><Relationship Id="rId20" Type="http://schemas.openxmlformats.org/officeDocument/2006/relationships/image" Target="../media/image60.png"/><Relationship Id="rId21" Type="http://schemas.openxmlformats.org/officeDocument/2006/relationships/image" Target="../media/image61.png"/><Relationship Id="rId22" Type="http://schemas.openxmlformats.org/officeDocument/2006/relationships/image" Target="../media/image62.png"/><Relationship Id="rId23" Type="http://schemas.openxmlformats.org/officeDocument/2006/relationships/image" Target="../media/image63.png"/><Relationship Id="rId24" Type="http://schemas.openxmlformats.org/officeDocument/2006/relationships/image" Target="../media/image64.png"/><Relationship Id="rId25" Type="http://schemas.openxmlformats.org/officeDocument/2006/relationships/image" Target="../media/image65.png"/><Relationship Id="rId26" Type="http://schemas.openxmlformats.org/officeDocument/2006/relationships/image" Target="../media/image66.png"/><Relationship Id="rId27" Type="http://schemas.openxmlformats.org/officeDocument/2006/relationships/image" Target="../media/image67.png"/><Relationship Id="rId28" Type="http://schemas.openxmlformats.org/officeDocument/2006/relationships/image" Target="../media/image68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image" Target="../media/image13.png"/><Relationship Id="rId5" Type="http://schemas.openxmlformats.org/officeDocument/2006/relationships/image" Target="../media/image9.jpeg"/><Relationship Id="rId30" Type="http://schemas.openxmlformats.org/officeDocument/2006/relationships/image" Target="../media/image70.png"/><Relationship Id="rId31" Type="http://schemas.openxmlformats.org/officeDocument/2006/relationships/image" Target="../media/image71.png"/><Relationship Id="rId32" Type="http://schemas.openxmlformats.org/officeDocument/2006/relationships/image" Target="../media/image72.png"/><Relationship Id="rId9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33" Type="http://schemas.openxmlformats.org/officeDocument/2006/relationships/image" Target="../media/image73.png"/><Relationship Id="rId34" Type="http://schemas.openxmlformats.org/officeDocument/2006/relationships/image" Target="../media/image74.png"/><Relationship Id="rId35" Type="http://schemas.openxmlformats.org/officeDocument/2006/relationships/image" Target="../media/image75.png"/><Relationship Id="rId36" Type="http://schemas.openxmlformats.org/officeDocument/2006/relationships/image" Target="../media/image76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Relationship Id="rId37" Type="http://schemas.openxmlformats.org/officeDocument/2006/relationships/image" Target="../media/image77.png"/><Relationship Id="rId38" Type="http://schemas.openxmlformats.org/officeDocument/2006/relationships/image" Target="../media/image78.png"/><Relationship Id="rId39" Type="http://schemas.openxmlformats.org/officeDocument/2006/relationships/image" Target="../media/image79.png"/><Relationship Id="rId40" Type="http://schemas.openxmlformats.org/officeDocument/2006/relationships/image" Target="../media/image26.png"/><Relationship Id="rId41" Type="http://schemas.openxmlformats.org/officeDocument/2006/relationships/image" Target="../media/image28.png"/><Relationship Id="rId42" Type="http://schemas.openxmlformats.org/officeDocument/2006/relationships/image" Target="../media/image33.png"/><Relationship Id="rId43" Type="http://schemas.openxmlformats.org/officeDocument/2006/relationships/image" Target="../media/image34.png"/><Relationship Id="rId44" Type="http://schemas.openxmlformats.org/officeDocument/2006/relationships/image" Target="../media/image36.png"/><Relationship Id="rId45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13.png"/><Relationship Id="rId5" Type="http://schemas.openxmlformats.org/officeDocument/2006/relationships/image" Target="../media/image9.jpeg"/><Relationship Id="rId6" Type="http://schemas.openxmlformats.org/officeDocument/2006/relationships/image" Target="../media/image41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jpe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chart" Target="../charts/chart6.xml"/><Relationship Id="rId5" Type="http://schemas.openxmlformats.org/officeDocument/2006/relationships/chart" Target="../charts/chart7.xml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chart" Target="../charts/chart8.xm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jpe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chart" Target="../charts/chart1.xml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chart" Target="../charts/chart2.xml"/><Relationship Id="rId5" Type="http://schemas.openxmlformats.org/officeDocument/2006/relationships/image" Target="../media/image21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jpe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0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9.jpe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chart" Target="../charts/chart3.xml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occer-Ball.png"/>
          <p:cNvPicPr/>
          <p:nvPr/>
        </p:nvPicPr>
        <p:blipFill>
          <a:blip r:embed="rId2">
            <a:extLst/>
          </a:blip>
          <a:srcRect l="292" t="3521" b="18971"/>
          <a:stretch>
            <a:fillRect/>
          </a:stretch>
        </p:blipFill>
        <p:spPr>
          <a:xfrm>
            <a:off x="0" y="0"/>
            <a:ext cx="13004800" cy="75819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5156200" y="7785100"/>
            <a:ext cx="2349500" cy="17018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4200"/>
              <a:t>Goalkast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xfrm>
            <a:off x="7823200" y="7950200"/>
            <a:ext cx="4953000" cy="1358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A9A9A9"/>
                </a:solidFill>
              </a:rPr>
              <a:t>Andrew Kim  Shige Hashimoto Kaori Shiraishi  Andre Elder Mathias Colleau</a:t>
            </a:r>
          </a:p>
        </p:txBody>
      </p:sp>
      <p:grpSp>
        <p:nvGrpSpPr>
          <p:cNvPr id="77" name="Group 77"/>
          <p:cNvGrpSpPr/>
          <p:nvPr/>
        </p:nvGrpSpPr>
        <p:grpSpPr>
          <a:xfrm>
            <a:off x="13933068" y="201306"/>
            <a:ext cx="565226" cy="691928"/>
            <a:chOff x="0" y="0"/>
            <a:chExt cx="565224" cy="691927"/>
          </a:xfrm>
        </p:grpSpPr>
        <p:sp>
          <p:nvSpPr>
            <p:cNvPr id="70" name="Shape 70"/>
            <p:cNvSpPr/>
            <p:nvPr/>
          </p:nvSpPr>
          <p:spPr>
            <a:xfrm>
              <a:off x="10668" y="39993"/>
              <a:ext cx="554557" cy="651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6" h="21600" extrusionOk="0">
                  <a:moveTo>
                    <a:pt x="32" y="2104"/>
                  </a:moveTo>
                  <a:cubicBezTo>
                    <a:pt x="32" y="2104"/>
                    <a:pt x="3451" y="0"/>
                    <a:pt x="10288" y="0"/>
                  </a:cubicBezTo>
                  <a:cubicBezTo>
                    <a:pt x="17747" y="0"/>
                    <a:pt x="20234" y="2104"/>
                    <a:pt x="20234" y="2104"/>
                  </a:cubicBezTo>
                  <a:cubicBezTo>
                    <a:pt x="20234" y="2104"/>
                    <a:pt x="21166" y="10660"/>
                    <a:pt x="17903" y="15429"/>
                  </a:cubicBezTo>
                  <a:cubicBezTo>
                    <a:pt x="14114" y="20966"/>
                    <a:pt x="10288" y="21600"/>
                    <a:pt x="10288" y="21600"/>
                  </a:cubicBezTo>
                  <a:cubicBezTo>
                    <a:pt x="10288" y="21600"/>
                    <a:pt x="4796" y="20094"/>
                    <a:pt x="2208" y="15148"/>
                  </a:cubicBezTo>
                  <a:cubicBezTo>
                    <a:pt x="-434" y="10099"/>
                    <a:pt x="32" y="2104"/>
                    <a:pt x="32" y="2104"/>
                  </a:cubicBezTo>
                  <a:close/>
                </a:path>
              </a:pathLst>
            </a:custGeom>
            <a:solidFill>
              <a:srgbClr val="23327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pPr lvl="0"/>
              <a:endParaRPr/>
            </a:p>
          </p:txBody>
        </p:sp>
        <p:pic>
          <p:nvPicPr>
            <p:cNvPr id="71" name="慶應ペン虹１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7677" y="222855"/>
              <a:ext cx="348910" cy="27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" name="Shape 72"/>
            <p:cNvSpPr/>
            <p:nvPr/>
          </p:nvSpPr>
          <p:spPr>
            <a:xfrm>
              <a:off x="111119" y="433693"/>
              <a:ext cx="340321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b">
              <a:spAutoFit/>
            </a:bodyPr>
            <a:lstStyle>
              <a:lvl1pPr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00" b="1">
                  <a:solidFill>
                    <a:srgbClr val="FFFFFF"/>
                  </a:solidFill>
                </a:rPr>
                <a:t>1962</a:t>
              </a:r>
            </a:p>
          </p:txBody>
        </p:sp>
        <p:sp>
          <p:nvSpPr>
            <p:cNvPr id="73" name="Shape 73"/>
            <p:cNvSpPr/>
            <p:nvPr/>
          </p:nvSpPr>
          <p:spPr>
            <a:xfrm>
              <a:off x="36931" y="65393"/>
              <a:ext cx="508001" cy="177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" y="6686"/>
                  </a:moveTo>
                  <a:cubicBezTo>
                    <a:pt x="33" y="6686"/>
                    <a:pt x="3600" y="0"/>
                    <a:pt x="10800" y="0"/>
                  </a:cubicBezTo>
                  <a:cubicBezTo>
                    <a:pt x="18564" y="0"/>
                    <a:pt x="21600" y="6686"/>
                    <a:pt x="21600" y="6686"/>
                  </a:cubicBezTo>
                  <a:lnTo>
                    <a:pt x="21600" y="21600"/>
                  </a:lnTo>
                  <a:cubicBezTo>
                    <a:pt x="21600" y="21600"/>
                    <a:pt x="17946" y="15535"/>
                    <a:pt x="10800" y="15429"/>
                  </a:cubicBezTo>
                  <a:cubicBezTo>
                    <a:pt x="3905" y="15326"/>
                    <a:pt x="0" y="21600"/>
                    <a:pt x="0" y="21600"/>
                  </a:cubicBezTo>
                  <a:lnTo>
                    <a:pt x="33" y="668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b">
              <a:noAutofit/>
            </a:bodyPr>
            <a:lstStyle/>
            <a:p>
              <a:pPr lvl="0"/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201422" y="14593"/>
              <a:ext cx="165101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>
                <a:defRPr sz="800" b="1" spc="488">
                  <a:solidFill>
                    <a:srgbClr val="23327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 spc="0">
                  <a:solidFill>
                    <a:srgbClr val="000000"/>
                  </a:solidFill>
                </a:defRPr>
              </a:pPr>
              <a:r>
                <a:rPr sz="800" b="1" spc="488">
                  <a:solidFill>
                    <a:srgbClr val="233275"/>
                  </a:solidFill>
                </a:rPr>
                <a:t>B</a:t>
              </a:r>
            </a:p>
          </p:txBody>
        </p:sp>
        <p:sp>
          <p:nvSpPr>
            <p:cNvPr id="75" name="Shape 75"/>
            <p:cNvSpPr/>
            <p:nvPr/>
          </p:nvSpPr>
          <p:spPr>
            <a:xfrm rot="20782375">
              <a:off x="23415" y="27651"/>
              <a:ext cx="249649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b">
              <a:spAutoFit/>
            </a:bodyPr>
            <a:lstStyle>
              <a:lvl1pPr>
                <a:defRPr sz="800" b="1" spc="488">
                  <a:solidFill>
                    <a:srgbClr val="23327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 spc="0">
                  <a:solidFill>
                    <a:srgbClr val="000000"/>
                  </a:solidFill>
                </a:defRPr>
              </a:pPr>
              <a:r>
                <a:rPr sz="800" b="1" spc="488">
                  <a:solidFill>
                    <a:srgbClr val="233275"/>
                  </a:solidFill>
                </a:rPr>
                <a:t>K</a:t>
              </a:r>
            </a:p>
          </p:txBody>
        </p:sp>
        <p:sp>
          <p:nvSpPr>
            <p:cNvPr id="76" name="Shape 76"/>
            <p:cNvSpPr/>
            <p:nvPr/>
          </p:nvSpPr>
          <p:spPr>
            <a:xfrm rot="816000">
              <a:off x="286196" y="25487"/>
              <a:ext cx="244044" cy="22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b">
              <a:spAutoFit/>
            </a:bodyPr>
            <a:lstStyle>
              <a:lvl1pPr>
                <a:defRPr sz="800" b="1" spc="488">
                  <a:solidFill>
                    <a:srgbClr val="23327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 spc="0">
                  <a:solidFill>
                    <a:srgbClr val="000000"/>
                  </a:solidFill>
                </a:defRPr>
              </a:pPr>
              <a:r>
                <a:rPr sz="800" b="1" spc="488">
                  <a:solidFill>
                    <a:srgbClr val="233275"/>
                  </a:solidFill>
                </a:rPr>
                <a:t>S</a:t>
              </a:r>
            </a:p>
          </p:txBody>
        </p:sp>
      </p:grpSp>
      <p:pic>
        <p:nvPicPr>
          <p:cNvPr id="78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300" y="8115300"/>
            <a:ext cx="903649" cy="104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図 205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" y="9855200"/>
            <a:ext cx="13423900" cy="4521200"/>
          </a:xfrm>
          <a:prstGeom prst="rect">
            <a:avLst/>
          </a:prstGeom>
        </p:spPr>
      </p:pic>
      <p:grpSp>
        <p:nvGrpSpPr>
          <p:cNvPr id="209" name="Group 209"/>
          <p:cNvGrpSpPr/>
          <p:nvPr/>
        </p:nvGrpSpPr>
        <p:grpSpPr>
          <a:xfrm>
            <a:off x="-317500" y="-2578100"/>
            <a:ext cx="13769874" cy="2559106"/>
            <a:chOff x="0" y="0"/>
            <a:chExt cx="13769873" cy="2559105"/>
          </a:xfrm>
        </p:grpSpPr>
        <p:pic>
          <p:nvPicPr>
            <p:cNvPr id="207" name="clouds.jpg"/>
            <p:cNvPicPr/>
            <p:nvPr/>
          </p:nvPicPr>
          <p:blipFill>
            <a:blip r:embed="rId4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208" name="Shape 208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Marketing Strategy: Marketing Mix</a:t>
            </a:r>
          </a:p>
        </p:txBody>
      </p:sp>
      <p:pic>
        <p:nvPicPr>
          <p:cNvPr id="211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60304" y="3174750"/>
            <a:ext cx="6920104" cy="624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60304" y="3174750"/>
            <a:ext cx="6509431" cy="624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occer-ball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14" name="Shape 214"/>
          <p:cNvSpPr/>
          <p:nvPr/>
        </p:nvSpPr>
        <p:spPr>
          <a:xfrm>
            <a:off x="7833793" y="5090314"/>
            <a:ext cx="4942994" cy="138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/>
          <a:p>
            <a:pPr lvl="0" algn="l">
              <a:defRPr sz="1800"/>
            </a:pPr>
            <a:r>
              <a:rPr sz="2800"/>
              <a:t>Get Help from Shige’s Network</a:t>
            </a:r>
          </a:p>
          <a:p>
            <a:pPr lvl="0" algn="l">
              <a:defRPr sz="1800"/>
            </a:pPr>
            <a:r>
              <a:rPr sz="2800"/>
              <a:t>Distribute Flyers.</a:t>
            </a:r>
          </a:p>
          <a:p>
            <a:pPr lvl="0" algn="l">
              <a:defRPr sz="1800"/>
            </a:pPr>
            <a:r>
              <a:rPr sz="2800"/>
              <a:t>Use of Fun Ad &amp; E-Mails</a:t>
            </a:r>
          </a:p>
        </p:txBody>
      </p:sp>
      <p:sp>
        <p:nvSpPr>
          <p:cNvPr id="215" name="Shape 215"/>
          <p:cNvSpPr/>
          <p:nvPr/>
        </p:nvSpPr>
        <p:spPr>
          <a:xfrm>
            <a:off x="7835900" y="5306214"/>
            <a:ext cx="4336695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/>
          <a:p>
            <a:pPr lvl="0" algn="l">
              <a:defRPr sz="1800"/>
            </a:pPr>
            <a:r>
              <a:rPr sz="2800"/>
              <a:t>Get indexed</a:t>
            </a:r>
          </a:p>
          <a:p>
            <a:pPr lvl="0" algn="l">
              <a:defRPr sz="1800"/>
            </a:pPr>
            <a:r>
              <a:rPr sz="2800"/>
              <a:t>Search Engine Optimization</a:t>
            </a:r>
          </a:p>
        </p:txBody>
      </p:sp>
      <p:pic>
        <p:nvPicPr>
          <p:cNvPr id="216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0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(null)(right)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1000" fill="hold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6" dur="1000" fill="hold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2" animBg="1" advAuto="0"/>
      <p:bldP spid="211" grpId="4" animBg="1" advAuto="0"/>
      <p:bldP spid="212" grpId="3" animBg="1" advAuto="0"/>
      <p:bldP spid="214" grpId="1" animBg="1" advAuto="0"/>
      <p:bldP spid="214" grpId="5" animBg="1" advAuto="0"/>
      <p:bldP spid="215" grpId="6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図 219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" y="9855200"/>
            <a:ext cx="13423900" cy="4521200"/>
          </a:xfrm>
          <a:prstGeom prst="rect">
            <a:avLst/>
          </a:prstGeom>
        </p:spPr>
      </p:pic>
      <p:grpSp>
        <p:nvGrpSpPr>
          <p:cNvPr id="223" name="Group 223"/>
          <p:cNvGrpSpPr/>
          <p:nvPr/>
        </p:nvGrpSpPr>
        <p:grpSpPr>
          <a:xfrm>
            <a:off x="-317500" y="-2578100"/>
            <a:ext cx="13769874" cy="2559106"/>
            <a:chOff x="0" y="0"/>
            <a:chExt cx="13769873" cy="2559105"/>
          </a:xfrm>
        </p:grpSpPr>
        <p:pic>
          <p:nvPicPr>
            <p:cNvPr id="221" name="clouds.jpg"/>
            <p:cNvPicPr/>
            <p:nvPr/>
          </p:nvPicPr>
          <p:blipFill>
            <a:blip r:embed="rId4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222" name="Shape 222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Marketing Strategy: Marketing Mix</a:t>
            </a:r>
          </a:p>
        </p:txBody>
      </p:sp>
      <p:pic>
        <p:nvPicPr>
          <p:cNvPr id="225" name="soccer-bal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26" name="Shape 226"/>
          <p:cNvSpPr/>
          <p:nvPr/>
        </p:nvSpPr>
        <p:spPr>
          <a:xfrm>
            <a:off x="7837199" y="5307614"/>
            <a:ext cx="4336696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/>
          <a:p>
            <a:pPr lvl="0" algn="l">
              <a:defRPr sz="1800"/>
            </a:pPr>
            <a:r>
              <a:rPr sz="2800"/>
              <a:t>Get indexed</a:t>
            </a:r>
          </a:p>
          <a:p>
            <a:pPr lvl="0" algn="l">
              <a:defRPr sz="1800"/>
            </a:pPr>
            <a:r>
              <a:rPr sz="2800"/>
              <a:t>Search Engine Optimization</a:t>
            </a:r>
          </a:p>
        </p:txBody>
      </p:sp>
      <p:sp>
        <p:nvSpPr>
          <p:cNvPr id="227" name="Shape 227"/>
          <p:cNvSpPr/>
          <p:nvPr/>
        </p:nvSpPr>
        <p:spPr>
          <a:xfrm>
            <a:off x="8343900" y="4974909"/>
            <a:ext cx="4572000" cy="161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lvl="0" algn="l">
              <a:defRPr sz="1800"/>
            </a:pPr>
            <a:r>
              <a:rPr sz="2500"/>
              <a:t>Create interesting content</a:t>
            </a:r>
          </a:p>
          <a:p>
            <a:pPr lvl="0" algn="l">
              <a:defRPr sz="1800"/>
            </a:pPr>
            <a:r>
              <a:rPr sz="2500"/>
              <a:t>Keep renewing</a:t>
            </a:r>
          </a:p>
          <a:p>
            <a:pPr lvl="0" algn="l">
              <a:defRPr sz="1800"/>
            </a:pPr>
            <a:r>
              <a:rPr sz="2500"/>
              <a:t>Permanent presence</a:t>
            </a:r>
          </a:p>
          <a:p>
            <a:pPr lvl="0" algn="l">
              <a:defRPr sz="1800"/>
            </a:pPr>
            <a:r>
              <a:rPr sz="2500"/>
              <a:t>Be recognizable (design)</a:t>
            </a:r>
          </a:p>
        </p:txBody>
      </p:sp>
      <p:pic>
        <p:nvPicPr>
          <p:cNvPr id="228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160304" y="3174750"/>
            <a:ext cx="6510681" cy="624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160304" y="3174750"/>
            <a:ext cx="8028685" cy="624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000" fill="hold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1000" fill="hold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2" animBg="1" advAuto="0"/>
      <p:bldP spid="227" grpId="1" animBg="1" advAuto="0"/>
      <p:bldP spid="228" grpId="3" animBg="1" advAuto="0"/>
      <p:bldP spid="228" grpId="5" animBg="1" advAuto="0"/>
      <p:bldP spid="229" grpId="4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図 233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" y="9855200"/>
            <a:ext cx="13423900" cy="4521200"/>
          </a:xfrm>
          <a:prstGeom prst="rect">
            <a:avLst/>
          </a:prstGeom>
        </p:spPr>
      </p:pic>
      <p:grpSp>
        <p:nvGrpSpPr>
          <p:cNvPr id="237" name="Group 237"/>
          <p:cNvGrpSpPr/>
          <p:nvPr/>
        </p:nvGrpSpPr>
        <p:grpSpPr>
          <a:xfrm>
            <a:off x="-317500" y="-2578100"/>
            <a:ext cx="13769874" cy="2559106"/>
            <a:chOff x="0" y="0"/>
            <a:chExt cx="13769873" cy="2559105"/>
          </a:xfrm>
        </p:grpSpPr>
        <p:pic>
          <p:nvPicPr>
            <p:cNvPr id="235" name="clouds.jpg"/>
            <p:cNvPicPr/>
            <p:nvPr/>
          </p:nvPicPr>
          <p:blipFill>
            <a:blip r:embed="rId4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236" name="Shape 236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Marketing Strategy: Marketing Mix</a:t>
            </a:r>
          </a:p>
        </p:txBody>
      </p:sp>
      <p:pic>
        <p:nvPicPr>
          <p:cNvPr id="239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60304" y="3149350"/>
            <a:ext cx="8027142" cy="624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7026" y="3149350"/>
            <a:ext cx="6912482" cy="624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occer-ball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242" name="Shape 242"/>
          <p:cNvSpPr/>
          <p:nvPr/>
        </p:nvSpPr>
        <p:spPr>
          <a:xfrm>
            <a:off x="8343900" y="4974909"/>
            <a:ext cx="4572000" cy="161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lvl="0" algn="l">
              <a:defRPr sz="1800"/>
            </a:pPr>
            <a:r>
              <a:rPr sz="2500"/>
              <a:t>Create interesting content</a:t>
            </a:r>
          </a:p>
          <a:p>
            <a:pPr lvl="0" algn="l">
              <a:defRPr sz="1800"/>
            </a:pPr>
            <a:r>
              <a:rPr sz="2500"/>
              <a:t>Keep renewing</a:t>
            </a:r>
          </a:p>
          <a:p>
            <a:pPr lvl="0" algn="l">
              <a:defRPr sz="1800"/>
            </a:pPr>
            <a:r>
              <a:rPr sz="2500"/>
              <a:t>Permanent presence</a:t>
            </a:r>
          </a:p>
          <a:p>
            <a:pPr lvl="0" algn="l">
              <a:defRPr sz="1800"/>
            </a:pPr>
            <a:r>
              <a:rPr sz="2500"/>
              <a:t>Be recognizable (design)</a:t>
            </a:r>
          </a:p>
        </p:txBody>
      </p:sp>
      <p:sp>
        <p:nvSpPr>
          <p:cNvPr id="243" name="Shape 243"/>
          <p:cNvSpPr/>
          <p:nvPr/>
        </p:nvSpPr>
        <p:spPr>
          <a:xfrm>
            <a:off x="7861300" y="4403409"/>
            <a:ext cx="4572000" cy="2759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lvl="0" algn="l">
              <a:defRPr sz="1800"/>
            </a:pPr>
            <a:r>
              <a:rPr sz="2500"/>
              <a:t>Show who is behind the website</a:t>
            </a:r>
          </a:p>
          <a:p>
            <a:pPr lvl="0" algn="l">
              <a:defRPr sz="1800"/>
            </a:pPr>
            <a:r>
              <a:rPr sz="2500"/>
              <a:t>Nurture our community</a:t>
            </a:r>
          </a:p>
          <a:p>
            <a:pPr lvl="0" algn="l">
              <a:defRPr sz="1800"/>
            </a:pPr>
            <a:r>
              <a:rPr sz="2500"/>
              <a:t>Interact with the users</a:t>
            </a:r>
          </a:p>
          <a:p>
            <a:pPr lvl="0" algn="l">
              <a:defRPr sz="1800"/>
            </a:pPr>
            <a:r>
              <a:rPr sz="2500"/>
              <a:t>Be helpful and be everywhere</a:t>
            </a:r>
          </a:p>
          <a:p>
            <a:pPr lvl="0" algn="l">
              <a:defRPr sz="1800"/>
            </a:pPr>
            <a:r>
              <a:rPr sz="2500"/>
              <a:t>Monitor the feedback</a:t>
            </a:r>
          </a:p>
          <a:p>
            <a:pPr lvl="0" algn="l">
              <a:defRPr sz="1800"/>
            </a:pPr>
            <a:r>
              <a:rPr sz="2500"/>
              <a:t>Create referring tools</a:t>
            </a:r>
          </a:p>
          <a:p>
            <a:pPr lvl="0" algn="l">
              <a:defRPr sz="1800"/>
            </a:pPr>
            <a:r>
              <a:rPr sz="2500"/>
              <a:t>Focus on other SNS (mixi, etc)</a:t>
            </a:r>
          </a:p>
        </p:txBody>
      </p:sp>
      <p:pic>
        <p:nvPicPr>
          <p:cNvPr id="244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1000" fill="hold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9" dur="1000" fill="hold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1" animBg="1" advAuto="0"/>
      <p:bldP spid="239" grpId="3" animBg="1" advAuto="0"/>
      <p:bldP spid="240" grpId="2" animBg="1" advAuto="0"/>
      <p:bldP spid="242" grpId="4" animBg="1" advAuto="0"/>
      <p:bldP spid="243" grpId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MusicIc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3300" y="5181600"/>
            <a:ext cx="2400300" cy="240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図 24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0" y="9855200"/>
            <a:ext cx="13423900" cy="4521200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</p:pic>
      <p:grpSp>
        <p:nvGrpSpPr>
          <p:cNvPr id="252" name="Group 252"/>
          <p:cNvGrpSpPr/>
          <p:nvPr/>
        </p:nvGrpSpPr>
        <p:grpSpPr>
          <a:xfrm>
            <a:off x="-317500" y="-2578100"/>
            <a:ext cx="13769874" cy="2559106"/>
            <a:chOff x="0" y="0"/>
            <a:chExt cx="13769873" cy="2559105"/>
          </a:xfrm>
        </p:grpSpPr>
        <p:pic>
          <p:nvPicPr>
            <p:cNvPr id="250" name="clouds.jpg"/>
            <p:cNvPicPr/>
            <p:nvPr/>
          </p:nvPicPr>
          <p:blipFill>
            <a:blip r:embed="rId5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251" name="Shape 251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Product Outline: Content</a:t>
            </a:r>
          </a:p>
        </p:txBody>
      </p:sp>
      <p:sp>
        <p:nvSpPr>
          <p:cNvPr id="254" name="Shape 254"/>
          <p:cNvSpPr/>
          <p:nvPr/>
        </p:nvSpPr>
        <p:spPr>
          <a:xfrm>
            <a:off x="698500" y="2641600"/>
            <a:ext cx="7531100" cy="534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457200">
              <a:defRPr sz="1800"/>
            </a:pPr>
            <a:r>
              <a:rPr sz="4400"/>
              <a:t>Site Generated Content</a:t>
            </a:r>
          </a:p>
          <a:p>
            <a:pPr lvl="0" algn="l" defTabSz="457200">
              <a:defRPr sz="1800"/>
            </a:pPr>
            <a:r>
              <a:rPr sz="3500">
                <a:solidFill>
                  <a:srgbClr val="7A7A7A"/>
                </a:solidFill>
                <a:latin typeface="+mj-lt"/>
                <a:ea typeface="+mj-ea"/>
                <a:cs typeface="+mj-cs"/>
                <a:sym typeface="Helvetica Neue"/>
              </a:rPr>
              <a:t>News</a:t>
            </a:r>
          </a:p>
          <a:p>
            <a:pPr lvl="0" algn="l" defTabSz="457200">
              <a:defRPr sz="1800"/>
            </a:pPr>
            <a:r>
              <a:rPr sz="3500">
                <a:solidFill>
                  <a:srgbClr val="7A7A7A"/>
                </a:solidFill>
                <a:latin typeface="+mj-lt"/>
                <a:ea typeface="+mj-ea"/>
                <a:cs typeface="+mj-cs"/>
                <a:sym typeface="Helvetica Neue"/>
              </a:rPr>
              <a:t>Exclusive Information</a:t>
            </a:r>
          </a:p>
          <a:p>
            <a:pPr lvl="0" algn="l" defTabSz="457200">
              <a:defRPr sz="1800"/>
            </a:pPr>
            <a:r>
              <a:rPr sz="3500">
                <a:solidFill>
                  <a:srgbClr val="7A7A7A"/>
                </a:solidFill>
                <a:latin typeface="+mj-lt"/>
                <a:ea typeface="+mj-ea"/>
                <a:cs typeface="+mj-cs"/>
                <a:sym typeface="Helvetica Neue"/>
              </a:rPr>
              <a:t>Yumeijin (有名人)</a:t>
            </a:r>
          </a:p>
          <a:p>
            <a:pPr lvl="0" algn="l" defTabSz="457200">
              <a:defRPr sz="1800"/>
            </a:pPr>
            <a:endParaRPr sz="3700"/>
          </a:p>
          <a:p>
            <a:pPr lvl="0" algn="l" defTabSz="457200">
              <a:defRPr sz="1800"/>
            </a:pPr>
            <a:r>
              <a:rPr sz="4400"/>
              <a:t>User Generated Content</a:t>
            </a:r>
          </a:p>
          <a:p>
            <a:pPr lvl="0" algn="l" defTabSz="457200">
              <a:defRPr sz="1800"/>
            </a:pPr>
            <a:r>
              <a:rPr sz="35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 Neue"/>
              </a:rPr>
              <a:t>News</a:t>
            </a:r>
          </a:p>
          <a:p>
            <a:pPr lvl="0" algn="l" defTabSz="457200">
              <a:defRPr sz="1800"/>
            </a:pPr>
            <a:r>
              <a:rPr sz="35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 Neue"/>
              </a:rPr>
              <a:t>User Provided Information</a:t>
            </a:r>
          </a:p>
          <a:p>
            <a:pPr lvl="0" algn="l" defTabSz="457200">
              <a:defRPr sz="1800"/>
            </a:pPr>
            <a:r>
              <a:rPr sz="3500">
                <a:solidFill>
                  <a:srgbClr val="929292"/>
                </a:solidFill>
                <a:latin typeface="+mj-lt"/>
                <a:ea typeface="+mj-ea"/>
                <a:cs typeface="+mj-cs"/>
                <a:sym typeface="Helvetica Neue"/>
              </a:rPr>
              <a:t>Bulletin Boards/Images/Videos etc</a:t>
            </a:r>
          </a:p>
        </p:txBody>
      </p:sp>
      <p:sp>
        <p:nvSpPr>
          <p:cNvPr id="255" name="Shape 255"/>
          <p:cNvSpPr/>
          <p:nvPr/>
        </p:nvSpPr>
        <p:spPr>
          <a:xfrm>
            <a:off x="13449300" y="1433067"/>
            <a:ext cx="3925443" cy="54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l" defTabSz="457200">
              <a:defRPr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/>
            </a:pPr>
            <a:r>
              <a:rPr sz="3000"/>
              <a:t>“Community Provider”</a:t>
            </a:r>
          </a:p>
        </p:txBody>
      </p:sp>
      <p:sp>
        <p:nvSpPr>
          <p:cNvPr id="256" name="Shape 256"/>
          <p:cNvSpPr/>
          <p:nvPr/>
        </p:nvSpPr>
        <p:spPr>
          <a:xfrm>
            <a:off x="14452600" y="2324100"/>
            <a:ext cx="2507362" cy="1193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l" defTabSz="457200">
              <a:defRPr sz="30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/>
            </a:pPr>
            <a:r>
              <a:rPr sz="3000"/>
              <a:t>“Community”</a:t>
            </a:r>
          </a:p>
        </p:txBody>
      </p:sp>
      <p:pic>
        <p:nvPicPr>
          <p:cNvPr id="257" name="sergio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25285">
            <a:off x="10189896" y="4292602"/>
            <a:ext cx="584201" cy="783308"/>
          </a:xfrm>
          <a:prstGeom prst="rect">
            <a:avLst/>
          </a:prstGeom>
          <a:ln w="12700">
            <a:miter lim="400000"/>
          </a:ln>
          <a:effectLst>
            <a:outerShdw blurRad="12700" dist="12700" dir="13200000" rotWithShape="0">
              <a:srgbClr val="000000">
                <a:alpha val="50000"/>
              </a:srgbClr>
            </a:outerShdw>
            <a:reflection stA="50000" endPos="40000" dir="5400000" sy="-100000" algn="bl" rotWithShape="0"/>
          </a:effectLst>
        </p:spPr>
      </p:pic>
      <p:pic>
        <p:nvPicPr>
          <p:cNvPr id="258" name="soccer-ball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59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blinklist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12000" y="45339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61" name="brightkite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613400" y="34925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62" name="delicious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299200" y="41910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63" name="design_float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299200" y="36449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64" name="digg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705600" y="3505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65" name="dopplr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010400" y="39878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66" name="email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7112000" y="3505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67" name="facebook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467600" y="33020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68" name="feed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747000" y="40894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69" name="flickr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721600" y="3505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70" name="friendfeed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7950200" y="3886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71" name="furl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8128000" y="3505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72" name="gamespot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8432800" y="41910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73" name="lastfm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559800" y="28829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74" name="linkedin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8737600" y="3505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75" name="magnolia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042400" y="41910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76" name="mixx.pn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144000" y="3505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77" name="myspace.png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9855200" y="38481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78" name="newsvin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10058400" y="29591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79" name="posterous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8940800" y="4648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80" name="reddit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9956800" y="3505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81" name="sphere.png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0160000" y="3505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82" name="sphinn.png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0566400" y="39497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83" name="stumble.png"/>
          <p:cNvPicPr/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10566400" y="3505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84" name="technorati.png"/>
          <p:cNvPicPr/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11379200" y="29845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85" name="tripadvisor.png"/>
          <p:cNvPicPr/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10972800" y="35052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86" name="tumblr.png"/>
          <p:cNvPicPr/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11277600" y="41910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87" name="twitter.png"/>
          <p:cNvPicPr/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11887200" y="30607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88" name="vimeo.png"/>
          <p:cNvPicPr/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1887200" y="40513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89" name="youtube.png"/>
          <p:cNvPicPr/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12179300" y="3594100"/>
            <a:ext cx="203200" cy="203200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90" name="VideosIcon.png"/>
          <p:cNvPicPr/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7912100" y="4559300"/>
            <a:ext cx="4546600" cy="454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blogger-128x128.png"/>
          <p:cNvPicPr/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701675" y="8356600"/>
            <a:ext cx="787402" cy="787401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92" name="digg-128x128.png"/>
          <p:cNvPicPr/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704974" y="8521700"/>
            <a:ext cx="787403" cy="787401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93" name="rss-128x128.png"/>
          <p:cNvPicPr/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3787776" y="8458200"/>
            <a:ext cx="787403" cy="787401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94" name="stumbleupon-128x128.png"/>
          <p:cNvPicPr/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5210176" y="8318500"/>
            <a:ext cx="787403" cy="787401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95" name="twitter-128x128.png"/>
          <p:cNvPicPr/>
          <p:nvPr/>
        </p:nvPicPr>
        <p:blipFill>
          <a:blip r:embed="rId44">
            <a:extLst/>
          </a:blip>
          <a:stretch>
            <a:fillRect/>
          </a:stretch>
        </p:blipFill>
        <p:spPr>
          <a:xfrm>
            <a:off x="6569076" y="8750300"/>
            <a:ext cx="787403" cy="787401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96" name="ymessenger-128x128.png"/>
          <p:cNvPicPr/>
          <p:nvPr/>
        </p:nvPicPr>
        <p:blipFill>
          <a:blip r:embed="rId45">
            <a:extLst/>
          </a:blip>
          <a:stretch>
            <a:fillRect/>
          </a:stretch>
        </p:blipFill>
        <p:spPr>
          <a:xfrm>
            <a:off x="7927980" y="8496300"/>
            <a:ext cx="787402" cy="787401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297" name="youtube-128x128.png"/>
          <p:cNvPicPr/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2708274" y="8255000"/>
            <a:ext cx="787402" cy="787401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図 300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" y="9855200"/>
            <a:ext cx="13423900" cy="4521200"/>
          </a:xfrm>
          <a:prstGeom prst="rect">
            <a:avLst/>
          </a:prstGeom>
        </p:spPr>
      </p:pic>
      <p:grpSp>
        <p:nvGrpSpPr>
          <p:cNvPr id="304" name="Group 304"/>
          <p:cNvGrpSpPr/>
          <p:nvPr/>
        </p:nvGrpSpPr>
        <p:grpSpPr>
          <a:xfrm>
            <a:off x="-317500" y="-2578100"/>
            <a:ext cx="13769874" cy="2559106"/>
            <a:chOff x="0" y="0"/>
            <a:chExt cx="13769873" cy="2559105"/>
          </a:xfrm>
        </p:grpSpPr>
        <p:pic>
          <p:nvPicPr>
            <p:cNvPr id="302" name="clouds.jpg"/>
            <p:cNvPicPr/>
            <p:nvPr/>
          </p:nvPicPr>
          <p:blipFill>
            <a:blip r:embed="rId4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303" name="Shape 303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Product Outline: Demo</a:t>
            </a:r>
          </a:p>
        </p:txBody>
      </p:sp>
      <p:sp>
        <p:nvSpPr>
          <p:cNvPr id="306" name="Shape 306"/>
          <p:cNvSpPr/>
          <p:nvPr/>
        </p:nvSpPr>
        <p:spPr>
          <a:xfrm>
            <a:off x="5088728" y="5118100"/>
            <a:ext cx="2808047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>
              <a:defRPr sz="69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6900" b="1"/>
              <a:t>DEMO</a:t>
            </a:r>
          </a:p>
        </p:txBody>
      </p:sp>
      <p:pic>
        <p:nvPicPr>
          <p:cNvPr id="307" name="soccer-bal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08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" name="Chart 312"/>
          <p:cNvGraphicFramePr/>
          <p:nvPr/>
        </p:nvGraphicFramePr>
        <p:xfrm>
          <a:off x="1016000" y="2665070"/>
          <a:ext cx="10613423" cy="4703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3" name="図 312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0" y="9855200"/>
            <a:ext cx="13423900" cy="4521200"/>
          </a:xfrm>
          <a:prstGeom prst="rect">
            <a:avLst/>
          </a:prstGeom>
        </p:spPr>
      </p:pic>
      <p:grpSp>
        <p:nvGrpSpPr>
          <p:cNvPr id="316" name="Group 316"/>
          <p:cNvGrpSpPr/>
          <p:nvPr/>
        </p:nvGrpSpPr>
        <p:grpSpPr>
          <a:xfrm>
            <a:off x="-317500" y="-2578100"/>
            <a:ext cx="13769874" cy="2559106"/>
            <a:chOff x="0" y="0"/>
            <a:chExt cx="13769873" cy="2559105"/>
          </a:xfrm>
        </p:grpSpPr>
        <p:pic>
          <p:nvPicPr>
            <p:cNvPr id="314" name="clouds.jpg"/>
            <p:cNvPicPr/>
            <p:nvPr/>
          </p:nvPicPr>
          <p:blipFill>
            <a:blip r:embed="rId5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315" name="Shape 315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Business Timeline</a:t>
            </a:r>
          </a:p>
        </p:txBody>
      </p:sp>
      <p:sp>
        <p:nvSpPr>
          <p:cNvPr id="318" name="Shape 318"/>
          <p:cNvSpPr/>
          <p:nvPr/>
        </p:nvSpPr>
        <p:spPr>
          <a:xfrm>
            <a:off x="5511800" y="6654800"/>
            <a:ext cx="4737100" cy="342900"/>
          </a:xfrm>
          <a:prstGeom prst="rightArrow">
            <a:avLst>
              <a:gd name="adj1" fmla="val 52173"/>
              <a:gd name="adj2" fmla="val 101840"/>
            </a:avLst>
          </a:prstGeom>
          <a:blipFill>
            <a:blip r:embed="rId6"/>
            <a:stretch>
              <a:fillRect/>
            </a:stretch>
          </a:blipFill>
          <a:ln w="25400">
            <a:solidFill>
              <a:srgbClr val="FFFFFF"/>
            </a:solidFill>
            <a:miter lim="400000"/>
          </a:ln>
          <a:effectLst>
            <a:outerShdw blurRad="76200" dist="12700" dir="13200000" rotWithShape="0">
              <a:srgbClr val="000000">
                <a:alpha val="83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3533820" y="6527800"/>
            <a:ext cx="1238160" cy="125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2766" y="2403"/>
                </a:lnTo>
                <a:lnTo>
                  <a:pt x="15606" y="1070"/>
                </a:lnTo>
                <a:lnTo>
                  <a:pt x="16308" y="4066"/>
                </a:lnTo>
                <a:lnTo>
                  <a:pt x="19461" y="4066"/>
                </a:lnTo>
                <a:lnTo>
                  <a:pt x="18759" y="7063"/>
                </a:lnTo>
                <a:lnTo>
                  <a:pt x="21600" y="8397"/>
                </a:lnTo>
                <a:lnTo>
                  <a:pt x="19634" y="10800"/>
                </a:lnTo>
                <a:lnTo>
                  <a:pt x="21600" y="13203"/>
                </a:lnTo>
                <a:lnTo>
                  <a:pt x="18759" y="14537"/>
                </a:lnTo>
                <a:lnTo>
                  <a:pt x="19461" y="17534"/>
                </a:lnTo>
                <a:lnTo>
                  <a:pt x="16308" y="17534"/>
                </a:lnTo>
                <a:lnTo>
                  <a:pt x="15606" y="20530"/>
                </a:lnTo>
                <a:lnTo>
                  <a:pt x="12766" y="19197"/>
                </a:lnTo>
                <a:lnTo>
                  <a:pt x="10800" y="21600"/>
                </a:lnTo>
                <a:lnTo>
                  <a:pt x="8834" y="19197"/>
                </a:lnTo>
                <a:lnTo>
                  <a:pt x="5994" y="20530"/>
                </a:lnTo>
                <a:lnTo>
                  <a:pt x="5292" y="17534"/>
                </a:lnTo>
                <a:lnTo>
                  <a:pt x="2139" y="17534"/>
                </a:lnTo>
                <a:lnTo>
                  <a:pt x="2841" y="14537"/>
                </a:lnTo>
                <a:lnTo>
                  <a:pt x="0" y="13203"/>
                </a:lnTo>
                <a:lnTo>
                  <a:pt x="1966" y="10800"/>
                </a:lnTo>
                <a:lnTo>
                  <a:pt x="0" y="8397"/>
                </a:lnTo>
                <a:lnTo>
                  <a:pt x="2841" y="7063"/>
                </a:lnTo>
                <a:lnTo>
                  <a:pt x="2139" y="4066"/>
                </a:lnTo>
                <a:lnTo>
                  <a:pt x="5292" y="4066"/>
                </a:lnTo>
                <a:lnTo>
                  <a:pt x="5994" y="1070"/>
                </a:lnTo>
                <a:lnTo>
                  <a:pt x="8834" y="2403"/>
                </a:lnTo>
                <a:close/>
              </a:path>
            </a:pathLst>
          </a:custGeom>
          <a:gradFill>
            <a:gsLst>
              <a:gs pos="0">
                <a:srgbClr val="CD2159"/>
              </a:gs>
              <a:gs pos="66839">
                <a:srgbClr val="FF675B">
                  <a:alpha val="80000"/>
                </a:srgbClr>
              </a:gs>
              <a:gs pos="91191">
                <a:srgbClr val="FF8A00"/>
              </a:gs>
            </a:gsLst>
            <a:path>
              <a:fillToRect l="50000" t="50000" r="50000" b="50000"/>
            </a:path>
          </a:gradFill>
          <a:ln w="25400">
            <a:solidFill>
              <a:srgbClr val="FFFFFF"/>
            </a:solidFill>
            <a:miter lim="400000"/>
          </a:ln>
          <a:effectLst>
            <a:outerShdw blurRad="76200" dist="12700" dir="13200000" rotWithShape="0">
              <a:srgbClr val="000000">
                <a:alpha val="83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3749706" y="6870700"/>
            <a:ext cx="863284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>
              <a:defRPr sz="35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500" b="1">
                <a:solidFill>
                  <a:srgbClr val="FFFFFF"/>
                </a:solidFill>
              </a:rPr>
              <a:t>WC</a:t>
            </a:r>
          </a:p>
        </p:txBody>
      </p:sp>
      <p:sp>
        <p:nvSpPr>
          <p:cNvPr id="321" name="Shape 321"/>
          <p:cNvSpPr/>
          <p:nvPr/>
        </p:nvSpPr>
        <p:spPr>
          <a:xfrm>
            <a:off x="4699000" y="7213600"/>
            <a:ext cx="311150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l">
              <a:defRPr sz="3800"/>
            </a:lvl1pPr>
          </a:lstStyle>
          <a:p>
            <a:pPr lvl="0">
              <a:defRPr sz="1800"/>
            </a:pPr>
            <a:r>
              <a:rPr sz="3800"/>
              <a:t>World Cup</a:t>
            </a:r>
          </a:p>
        </p:txBody>
      </p:sp>
      <p:sp>
        <p:nvSpPr>
          <p:cNvPr id="322" name="Shape 322"/>
          <p:cNvSpPr/>
          <p:nvPr/>
        </p:nvSpPr>
        <p:spPr>
          <a:xfrm>
            <a:off x="1019004" y="4203700"/>
            <a:ext cx="3340101" cy="4940301"/>
          </a:xfrm>
          <a:prstGeom prst="rect">
            <a:avLst/>
          </a:prstGeom>
          <a:gradFill>
            <a:gsLst>
              <a:gs pos="0">
                <a:srgbClr val="0092FF">
                  <a:alpha val="0"/>
                </a:srgbClr>
              </a:gs>
              <a:gs pos="100000">
                <a:srgbClr val="0092FF"/>
              </a:gs>
            </a:gsLst>
            <a:lin ang="5400000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4951292" y="4203700"/>
            <a:ext cx="3340101" cy="4940301"/>
          </a:xfrm>
          <a:prstGeom prst="rect">
            <a:avLst/>
          </a:prstGeom>
          <a:gradFill>
            <a:gsLst>
              <a:gs pos="0">
                <a:srgbClr val="0092FF">
                  <a:alpha val="0"/>
                </a:srgbClr>
              </a:gs>
              <a:gs pos="100000">
                <a:srgbClr val="0092FF"/>
              </a:gs>
            </a:gsLst>
            <a:lin ang="5400000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8798095" y="4203700"/>
            <a:ext cx="3340101" cy="4940301"/>
          </a:xfrm>
          <a:prstGeom prst="rect">
            <a:avLst/>
          </a:prstGeom>
          <a:gradFill>
            <a:gsLst>
              <a:gs pos="0">
                <a:srgbClr val="0092FF">
                  <a:alpha val="0"/>
                </a:srgbClr>
              </a:gs>
              <a:gs pos="100000">
                <a:srgbClr val="0092FF"/>
              </a:gs>
            </a:gsLst>
            <a:lin ang="5400000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1133347" y="4543109"/>
            <a:ext cx="3111501" cy="4664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lvl="0" algn="l">
              <a:defRPr sz="1800"/>
            </a:pPr>
            <a:r>
              <a:rPr sz="2500" b="1">
                <a:solidFill>
                  <a:srgbClr val="444444"/>
                </a:solidFill>
                <a:latin typeface="+mj-lt"/>
                <a:ea typeface="+mj-ea"/>
                <a:cs typeface="+mj-cs"/>
                <a:sym typeface="Helvetica Neue"/>
              </a:rPr>
              <a:t>First Stage</a:t>
            </a:r>
          </a:p>
          <a:p>
            <a:pPr lvl="0" algn="l">
              <a:defRPr sz="1800"/>
            </a:pPr>
            <a:endParaRPr sz="25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2500" b="1">
                <a:solidFill>
                  <a:srgbClr val="FFFFFF"/>
                </a:solidFill>
                <a:effectLst>
                  <a:outerShdw blurRad="12700" dist="2022" dir="3000000" rotWithShape="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rPr>
              <a:t>User Generated Contents</a:t>
            </a:r>
          </a:p>
          <a:p>
            <a:pPr lvl="0" algn="l">
              <a:defRPr sz="1800"/>
            </a:pPr>
            <a:endParaRPr sz="2500" b="1">
              <a:solidFill>
                <a:srgbClr val="FFFFFF"/>
              </a:solidFill>
              <a:effectLst>
                <a:outerShdw blurRad="12700" dist="4213" dir="3000000" rotWithShape="0">
                  <a:srgbClr val="000000"/>
                </a:outerShdw>
              </a:effectLst>
              <a:latin typeface="+mj-lt"/>
              <a:ea typeface="+mj-ea"/>
              <a:cs typeface="+mj-cs"/>
              <a:sym typeface="Helvetica Neue"/>
            </a:endParaRPr>
          </a:p>
          <a:p>
            <a:pPr lvl="0" algn="l">
              <a:defRPr sz="1800"/>
            </a:pPr>
            <a:r>
              <a:rPr sz="2500" b="1">
                <a:solidFill>
                  <a:srgbClr val="FFFFFF"/>
                </a:solidFill>
                <a:effectLst>
                  <a:outerShdw blurRad="12700" dist="4213" dir="3000000" rotWithShape="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rPr>
              <a:t>Up-to-date news on Leagues</a:t>
            </a:r>
          </a:p>
          <a:p>
            <a:pPr lvl="0" algn="l">
              <a:defRPr sz="1800"/>
            </a:pPr>
            <a:endParaRPr sz="2500" b="1">
              <a:solidFill>
                <a:srgbClr val="FFFFFF"/>
              </a:solidFill>
              <a:effectLst>
                <a:outerShdw blurRad="12700" dist="4213" dir="3000000" rotWithShape="0">
                  <a:srgbClr val="000000"/>
                </a:outerShdw>
              </a:effectLst>
              <a:latin typeface="+mj-lt"/>
              <a:ea typeface="+mj-ea"/>
              <a:cs typeface="+mj-cs"/>
              <a:sym typeface="Helvetica Neue"/>
            </a:endParaRPr>
          </a:p>
          <a:p>
            <a:pPr lvl="0" algn="l">
              <a:defRPr sz="1800"/>
            </a:pPr>
            <a:r>
              <a:rPr sz="2500" b="1">
                <a:solidFill>
                  <a:srgbClr val="FFFFFF"/>
                </a:solidFill>
                <a:effectLst>
                  <a:outerShdw blurRad="12700" dist="4213" dir="3000000" rotWithShape="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rPr>
              <a:t>Columns written by semi-professional writers</a:t>
            </a:r>
          </a:p>
        </p:txBody>
      </p:sp>
      <p:sp>
        <p:nvSpPr>
          <p:cNvPr id="326" name="Shape 326"/>
          <p:cNvSpPr/>
          <p:nvPr/>
        </p:nvSpPr>
        <p:spPr>
          <a:xfrm>
            <a:off x="5080000" y="4543109"/>
            <a:ext cx="3111500" cy="35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lvl="0" algn="l">
              <a:defRPr sz="1800"/>
            </a:pPr>
            <a:r>
              <a:rPr sz="2500" b="1">
                <a:solidFill>
                  <a:srgbClr val="444444"/>
                </a:solidFill>
                <a:latin typeface="+mj-lt"/>
                <a:ea typeface="+mj-ea"/>
                <a:cs typeface="+mj-cs"/>
                <a:sym typeface="Helvetica Neue"/>
              </a:rPr>
              <a:t>Second Stage</a:t>
            </a:r>
          </a:p>
          <a:p>
            <a:pPr lvl="0" algn="l">
              <a:defRPr sz="1800"/>
            </a:pPr>
            <a:endParaRPr sz="25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2500" b="1">
                <a:solidFill>
                  <a:srgbClr val="FFFFFF"/>
                </a:solidFill>
                <a:effectLst>
                  <a:outerShdw blurRad="12700" dist="2022" dir="3000000" rotWithShape="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rPr>
              <a:t>Leverage the size of the user and community to attract major brand advertisers for sponsorships</a:t>
            </a:r>
          </a:p>
        </p:txBody>
      </p:sp>
      <p:sp>
        <p:nvSpPr>
          <p:cNvPr id="327" name="Shape 327"/>
          <p:cNvSpPr/>
          <p:nvPr/>
        </p:nvSpPr>
        <p:spPr>
          <a:xfrm>
            <a:off x="8883580" y="4543109"/>
            <a:ext cx="3111501" cy="35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lvl="0" algn="l">
              <a:defRPr sz="1800"/>
            </a:pPr>
            <a:r>
              <a:rPr sz="2500" b="1">
                <a:solidFill>
                  <a:srgbClr val="444444"/>
                </a:solidFill>
                <a:latin typeface="+mj-lt"/>
                <a:ea typeface="+mj-ea"/>
                <a:cs typeface="+mj-cs"/>
                <a:sym typeface="Helvetica Neue"/>
              </a:rPr>
              <a:t>Final Stage</a:t>
            </a:r>
          </a:p>
          <a:p>
            <a:pPr lvl="0" algn="l">
              <a:defRPr sz="1800"/>
            </a:pPr>
            <a:endParaRPr sz="25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2500" b="1">
                <a:solidFill>
                  <a:srgbClr val="FFFFFF"/>
                </a:solidFill>
                <a:effectLst>
                  <a:outerShdw blurRad="12700" dist="2022" dir="3000000" rotWithShape="0">
                    <a:srgbClr val="000000"/>
                  </a:outerShdw>
                </a:effectLst>
                <a:latin typeface="+mj-lt"/>
                <a:ea typeface="+mj-ea"/>
                <a:cs typeface="+mj-cs"/>
                <a:sym typeface="Helvetica Neue"/>
              </a:rPr>
              <a:t>Create business development opportunities with European soccer content providers</a:t>
            </a:r>
          </a:p>
          <a:p>
            <a:pPr lvl="0" algn="l">
              <a:defRPr sz="1800"/>
            </a:pPr>
            <a:endParaRPr sz="2500">
              <a:solidFill>
                <a:srgbClr val="FFFFFF"/>
              </a:solidFill>
            </a:endParaRPr>
          </a:p>
        </p:txBody>
      </p:sp>
      <p:pic>
        <p:nvPicPr>
          <p:cNvPr id="328" name="soccer-ball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29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" presetClass="entr" presetSubtype="8" fill="hold" grpId="7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(null)(right)">
                                      <p:cBhvr>
                                        <p:cTn id="31" dur="7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2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left)">
                                      <p:cBhvr>
                                        <p:cTn id="3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8" fill="hold" grpId="9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(null)(right)">
                                      <p:cBhvr>
                                        <p:cTn id="40" dur="7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right)">
                                      <p:cBhvr>
                                        <p:cTn id="4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(null)(right)">
                                      <p:cBhvr>
                                        <p:cTn id="49" dur="7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5" animBg="1" advAuto="0"/>
      <p:bldP spid="318" grpId="1" animBg="1" advAuto="0"/>
      <p:bldP spid="319" grpId="3" animBg="1" advAuto="0"/>
      <p:bldP spid="320" grpId="2" animBg="1" advAuto="0"/>
      <p:bldP spid="321" grpId="4" animBg="1" advAuto="0"/>
      <p:bldP spid="322" grpId="6" animBg="1" advAuto="0"/>
      <p:bldP spid="323" grpId="8" animBg="1" advAuto="0"/>
      <p:bldP spid="324" grpId="10" animBg="1" advAuto="0"/>
      <p:bldP spid="325" grpId="7" animBg="1" advAuto="0"/>
      <p:bldP spid="326" grpId="9" animBg="1" advAuto="0"/>
      <p:bldP spid="327" grpId="1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図 332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0" y="9855200"/>
            <a:ext cx="13423900" cy="4521200"/>
          </a:xfrm>
          <a:prstGeom prst="rect">
            <a:avLst/>
          </a:prstGeom>
        </p:spPr>
      </p:pic>
      <p:grpSp>
        <p:nvGrpSpPr>
          <p:cNvPr id="336" name="Group 336"/>
          <p:cNvGrpSpPr/>
          <p:nvPr/>
        </p:nvGrpSpPr>
        <p:grpSpPr>
          <a:xfrm>
            <a:off x="-317500" y="-2578100"/>
            <a:ext cx="13769874" cy="2559106"/>
            <a:chOff x="0" y="0"/>
            <a:chExt cx="13769873" cy="2559105"/>
          </a:xfrm>
        </p:grpSpPr>
        <p:pic>
          <p:nvPicPr>
            <p:cNvPr id="334" name="clouds.jpg"/>
            <p:cNvPicPr/>
            <p:nvPr/>
          </p:nvPicPr>
          <p:blipFill>
            <a:blip r:embed="rId4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335" name="Shape 335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Operation Plan: Operation Environment</a:t>
            </a:r>
          </a:p>
        </p:txBody>
      </p:sp>
      <p:pic>
        <p:nvPicPr>
          <p:cNvPr id="338" name="droppedImage.pdf"/>
          <p:cNvPicPr/>
          <p:nvPr/>
        </p:nvPicPr>
        <p:blipFill>
          <a:blip r:embed="rId5">
            <a:extLst/>
          </a:blip>
          <a:srcRect l="389" b="1361"/>
          <a:stretch>
            <a:fillRect/>
          </a:stretch>
        </p:blipFill>
        <p:spPr>
          <a:xfrm>
            <a:off x="4396151" y="4236603"/>
            <a:ext cx="3673013" cy="242476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39" name="threads.icns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1392" y="3877910"/>
            <a:ext cx="1836507" cy="1836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ODBC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40958" y="7378750"/>
            <a:ext cx="1879550" cy="1879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Group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58286" y="2070100"/>
            <a:ext cx="1979984" cy="197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Speech.icns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76539" y="7278316"/>
            <a:ext cx="1836507" cy="1836508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 rot="18688687" flipH="1">
            <a:off x="7974841" y="3915081"/>
            <a:ext cx="918540" cy="387508"/>
          </a:xfrm>
          <a:prstGeom prst="leftArrow">
            <a:avLst>
              <a:gd name="adj1" fmla="val 40885"/>
              <a:gd name="adj2" fmla="val 75826"/>
            </a:avLst>
          </a:prstGeom>
          <a:gradFill>
            <a:gsLst>
              <a:gs pos="0">
                <a:srgbClr val="FFD300"/>
              </a:gs>
              <a:gs pos="100000">
                <a:srgbClr val="FFD300">
                  <a:alpha val="0"/>
                </a:srgbClr>
              </a:gs>
            </a:gsLst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344" name="Shape 344"/>
          <p:cNvSpPr/>
          <p:nvPr/>
        </p:nvSpPr>
        <p:spPr>
          <a:xfrm rot="7885045" flipH="1">
            <a:off x="8056881" y="4276221"/>
            <a:ext cx="1033352" cy="387506"/>
          </a:xfrm>
          <a:prstGeom prst="leftArrow">
            <a:avLst>
              <a:gd name="adj1" fmla="val 41942"/>
              <a:gd name="adj2" fmla="val 87667"/>
            </a:avLst>
          </a:prstGeom>
          <a:gradFill>
            <a:gsLst>
              <a:gs pos="0">
                <a:srgbClr val="FFD300">
                  <a:alpha val="0"/>
                </a:srgbClr>
              </a:gs>
              <a:gs pos="100000">
                <a:srgbClr val="FFD300"/>
              </a:gs>
            </a:gsLst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345" name="Shape 345"/>
          <p:cNvSpPr/>
          <p:nvPr/>
        </p:nvSpPr>
        <p:spPr>
          <a:xfrm rot="2820000" flipH="1">
            <a:off x="3546956" y="4151113"/>
            <a:ext cx="860863" cy="487823"/>
          </a:xfrm>
          <a:prstGeom prst="leftArrow">
            <a:avLst>
              <a:gd name="adj1" fmla="val 50000"/>
              <a:gd name="adj2" fmla="val 44258"/>
            </a:avLst>
          </a:prstGeom>
          <a:gradFill>
            <a:gsLst>
              <a:gs pos="0">
                <a:srgbClr val="50AEFF">
                  <a:alpha val="0"/>
                </a:srgbClr>
              </a:gs>
              <a:gs pos="100000">
                <a:srgbClr val="50AEFF"/>
              </a:gs>
            </a:gsLst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346" name="Shape 346"/>
          <p:cNvSpPr/>
          <p:nvPr/>
        </p:nvSpPr>
        <p:spPr>
          <a:xfrm rot="3457793" flipH="1">
            <a:off x="7164613" y="7233484"/>
            <a:ext cx="1291294" cy="487822"/>
          </a:xfrm>
          <a:prstGeom prst="leftArrow">
            <a:avLst>
              <a:gd name="adj1" fmla="val 50000"/>
              <a:gd name="adj2" fmla="val 84855"/>
            </a:avLst>
          </a:prstGeom>
          <a:gradFill>
            <a:gsLst>
              <a:gs pos="0">
                <a:srgbClr val="835FB3"/>
              </a:gs>
              <a:gs pos="100000">
                <a:srgbClr val="835FB3">
                  <a:alpha val="0"/>
                </a:srgbClr>
              </a:gs>
            </a:gsLst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347" name="Shape 347"/>
          <p:cNvSpPr/>
          <p:nvPr/>
        </p:nvSpPr>
        <p:spPr>
          <a:xfrm rot="18874404" flipH="1">
            <a:off x="3500376" y="6746086"/>
            <a:ext cx="946950" cy="487823"/>
          </a:xfrm>
          <a:prstGeom prst="leftArrow">
            <a:avLst>
              <a:gd name="adj1" fmla="val 50000"/>
              <a:gd name="adj2" fmla="val 77126"/>
            </a:avLst>
          </a:prstGeom>
          <a:gradFill>
            <a:gsLst>
              <a:gs pos="0">
                <a:srgbClr val="B8DC00">
                  <a:alpha val="0"/>
                </a:srgbClr>
              </a:gs>
              <a:gs pos="100000">
                <a:srgbClr val="B8DC00"/>
              </a:gs>
            </a:gsLst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6585968" y="3112102"/>
            <a:ext cx="1884928" cy="1056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just">
              <a:buClr>
                <a:srgbClr val="000000"/>
              </a:buClr>
              <a:defRPr sz="1400">
                <a:solidFill>
                  <a:srgbClr val="444444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444444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</a:rPr>
              <a:t>Provide place to share news and comments, and video contents</a:t>
            </a:r>
          </a:p>
        </p:txBody>
      </p:sp>
      <p:sp>
        <p:nvSpPr>
          <p:cNvPr id="349" name="Shape 349"/>
          <p:cNvSpPr/>
          <p:nvPr/>
        </p:nvSpPr>
        <p:spPr>
          <a:xfrm>
            <a:off x="9023284" y="3881497"/>
            <a:ext cx="1641020" cy="73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just">
              <a:buClr>
                <a:srgbClr val="000000"/>
              </a:buClr>
              <a:defRPr sz="1400">
                <a:solidFill>
                  <a:srgbClr val="444444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444444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</a:rPr>
              <a:t>Submit news and comments</a:t>
            </a:r>
          </a:p>
        </p:txBody>
      </p:sp>
      <p:sp>
        <p:nvSpPr>
          <p:cNvPr id="350" name="Shape 350"/>
          <p:cNvSpPr/>
          <p:nvPr/>
        </p:nvSpPr>
        <p:spPr>
          <a:xfrm>
            <a:off x="8323833" y="7321359"/>
            <a:ext cx="1641020" cy="73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just">
              <a:buClr>
                <a:srgbClr val="000000"/>
              </a:buClr>
              <a:defRPr sz="1400">
                <a:solidFill>
                  <a:srgbClr val="444444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444444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</a:rPr>
              <a:t>Provide place to advertise</a:t>
            </a:r>
          </a:p>
        </p:txBody>
      </p:sp>
      <p:sp>
        <p:nvSpPr>
          <p:cNvPr id="351" name="Shape 351"/>
          <p:cNvSpPr/>
          <p:nvPr/>
        </p:nvSpPr>
        <p:spPr>
          <a:xfrm>
            <a:off x="4304684" y="6847885"/>
            <a:ext cx="1721725" cy="1058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 algn="just">
              <a:buClr>
                <a:srgbClr val="000000"/>
              </a:buClr>
              <a:defRPr sz="1800"/>
            </a:pPr>
            <a:r>
              <a:rPr sz="1400">
                <a:solidFill>
                  <a:srgbClr val="444444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rPr>
              <a:t>Write</a:t>
            </a:r>
            <a:endParaRPr sz="4000">
              <a:solidFill>
                <a:srgbClr val="444444"/>
              </a:solidFill>
              <a:effectLst>
                <a:outerShdw blurRad="38100" dist="36285" dir="5400000" rotWithShape="0">
                  <a:srgbClr val="000000">
                    <a:alpha val="0"/>
                  </a:srgbClr>
                </a:outerShdw>
              </a:effectLst>
              <a:latin typeface="+mj-lt"/>
              <a:ea typeface="+mj-ea"/>
              <a:cs typeface="+mj-cs"/>
              <a:sym typeface="Helvetica Neue"/>
            </a:endParaRPr>
          </a:p>
          <a:p>
            <a:pPr lvl="0" algn="just">
              <a:buClr>
                <a:srgbClr val="000000"/>
              </a:buClr>
              <a:defRPr sz="1800"/>
            </a:pPr>
            <a:r>
              <a:rPr sz="1400">
                <a:solidFill>
                  <a:srgbClr val="444444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rPr>
              <a:t>Contents, feeding video on demand</a:t>
            </a:r>
          </a:p>
        </p:txBody>
      </p:sp>
      <p:sp>
        <p:nvSpPr>
          <p:cNvPr id="352" name="Shape 352"/>
          <p:cNvSpPr/>
          <p:nvPr/>
        </p:nvSpPr>
        <p:spPr>
          <a:xfrm>
            <a:off x="4251777" y="3088490"/>
            <a:ext cx="17272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just">
              <a:buClr>
                <a:srgbClr val="000000"/>
              </a:buClr>
              <a:defRPr sz="1400">
                <a:solidFill>
                  <a:srgbClr val="444444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444444"/>
                </a:solidFill>
                <a:effectLst>
                  <a:outerShdw blurRad="38100" dist="12700" dir="5400000" rotWithShape="0">
                    <a:srgbClr val="000000">
                      <a:alpha val="0"/>
                    </a:srgbClr>
                  </a:outerShdw>
                </a:effectLst>
              </a:rPr>
              <a:t>Provide Web-site</a:t>
            </a:r>
          </a:p>
        </p:txBody>
      </p:sp>
      <p:sp>
        <p:nvSpPr>
          <p:cNvPr id="353" name="Shape 353"/>
          <p:cNvSpPr/>
          <p:nvPr/>
        </p:nvSpPr>
        <p:spPr>
          <a:xfrm>
            <a:off x="6462219" y="2328358"/>
            <a:ext cx="2281286" cy="703039"/>
          </a:xfrm>
          <a:prstGeom prst="roundRect">
            <a:avLst>
              <a:gd name="adj" fmla="val 50000"/>
            </a:avLst>
          </a:prstGeom>
          <a:blipFill>
            <a:blip r:embed="rId10"/>
            <a:stretch>
              <a:fillRect/>
            </a:stretch>
          </a:blipFill>
          <a:ln w="25400">
            <a:solidFill>
              <a:srgbClr val="FFFFFF"/>
            </a:solidFill>
            <a:miter lim="400000"/>
          </a:ln>
          <a:effectLst>
            <a:outerShdw blurRad="76200" dist="12700" dir="13200000" rotWithShape="0">
              <a:srgbClr val="000000">
                <a:alpha val="83999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457200">
              <a:buClr>
                <a:srgbClr val="FFFFFF"/>
              </a:buClr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Customer</a:t>
            </a:r>
          </a:p>
        </p:txBody>
      </p:sp>
      <p:sp>
        <p:nvSpPr>
          <p:cNvPr id="354" name="Shape 354"/>
          <p:cNvSpPr/>
          <p:nvPr/>
        </p:nvSpPr>
        <p:spPr>
          <a:xfrm>
            <a:off x="1282700" y="2930962"/>
            <a:ext cx="2869541" cy="703038"/>
          </a:xfrm>
          <a:prstGeom prst="roundRect">
            <a:avLst>
              <a:gd name="adj" fmla="val 50000"/>
            </a:avLst>
          </a:prstGeom>
          <a:blipFill>
            <a:blip r:embed="rId10"/>
            <a:stretch>
              <a:fillRect/>
            </a:stretch>
          </a:blipFill>
          <a:ln w="25400">
            <a:solidFill>
              <a:srgbClr val="FFFFFF"/>
            </a:solidFill>
            <a:miter lim="400000"/>
          </a:ln>
          <a:effectLst>
            <a:outerShdw blurRad="76200" dist="12700" dir="13200000" rotWithShape="0">
              <a:srgbClr val="000000">
                <a:alpha val="83999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457200">
              <a:buClr>
                <a:srgbClr val="FFFFFF"/>
              </a:buClr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Web-site Hosting</a:t>
            </a:r>
          </a:p>
        </p:txBody>
      </p:sp>
      <p:sp>
        <p:nvSpPr>
          <p:cNvPr id="355" name="Shape 355"/>
          <p:cNvSpPr/>
          <p:nvPr/>
        </p:nvSpPr>
        <p:spPr>
          <a:xfrm>
            <a:off x="3463550" y="7967005"/>
            <a:ext cx="2969975" cy="703039"/>
          </a:xfrm>
          <a:prstGeom prst="roundRect">
            <a:avLst>
              <a:gd name="adj" fmla="val 50000"/>
            </a:avLst>
          </a:prstGeom>
          <a:blipFill>
            <a:blip r:embed="rId10"/>
            <a:stretch>
              <a:fillRect/>
            </a:stretch>
          </a:blipFill>
          <a:ln w="25400">
            <a:solidFill>
              <a:srgbClr val="FFFFFF"/>
            </a:solidFill>
            <a:miter lim="400000"/>
          </a:ln>
          <a:effectLst>
            <a:outerShdw blurRad="76200" dist="12700" dir="13200000" rotWithShape="0">
              <a:srgbClr val="000000">
                <a:alpha val="83999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457200">
              <a:buClr>
                <a:srgbClr val="FFFFFF"/>
              </a:buClr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Content Providers</a:t>
            </a:r>
          </a:p>
        </p:txBody>
      </p:sp>
      <p:sp>
        <p:nvSpPr>
          <p:cNvPr id="356" name="Shape 356"/>
          <p:cNvSpPr/>
          <p:nvPr/>
        </p:nvSpPr>
        <p:spPr>
          <a:xfrm>
            <a:off x="7050475" y="8110483"/>
            <a:ext cx="2969975" cy="703038"/>
          </a:xfrm>
          <a:prstGeom prst="roundRect">
            <a:avLst>
              <a:gd name="adj" fmla="val 50000"/>
            </a:avLst>
          </a:prstGeom>
          <a:blipFill>
            <a:blip r:embed="rId10"/>
            <a:stretch>
              <a:fillRect/>
            </a:stretch>
          </a:blipFill>
          <a:ln w="25400">
            <a:solidFill>
              <a:srgbClr val="FFFFFF"/>
            </a:solidFill>
            <a:miter lim="400000"/>
          </a:ln>
          <a:effectLst>
            <a:outerShdw blurRad="76200" dist="12700" dir="13200000" rotWithShape="0">
              <a:srgbClr val="000000">
                <a:alpha val="83999"/>
              </a:srgbClr>
            </a:outerShdw>
            <a:reflection stA="5000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457200">
              <a:buClr>
                <a:srgbClr val="FFFFFF"/>
              </a:buClr>
              <a:defRPr sz="18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Advertisers</a:t>
            </a:r>
          </a:p>
        </p:txBody>
      </p:sp>
      <p:pic>
        <p:nvPicPr>
          <p:cNvPr id="357" name="soccer-ball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58" name="dropped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9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9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9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9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7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9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9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9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9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75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9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25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9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2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9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9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9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9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7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  <p:bldP spid="339" grpId="2" animBg="1" advAuto="0"/>
      <p:bldP spid="340" grpId="3" animBg="1" advAuto="0"/>
      <p:bldP spid="341" grpId="4" animBg="1" advAuto="0"/>
      <p:bldP spid="342" grpId="5" animBg="1" advAuto="0"/>
      <p:bldP spid="343" grpId="6" animBg="1" advAuto="0"/>
      <p:bldP spid="344" grpId="7" animBg="1" advAuto="0"/>
      <p:bldP spid="345" grpId="8" animBg="1" advAuto="0"/>
      <p:bldP spid="346" grpId="9" animBg="1" advAuto="0"/>
      <p:bldP spid="347" grpId="10" animBg="1" advAuto="0"/>
      <p:bldP spid="348" grpId="11" animBg="1" advAuto="0"/>
      <p:bldP spid="349" grpId="12" animBg="1" advAuto="0"/>
      <p:bldP spid="350" grpId="13" animBg="1" advAuto="0"/>
      <p:bldP spid="351" grpId="14" animBg="1" advAuto="0"/>
      <p:bldP spid="352" grpId="15" animBg="1" advAuto="0"/>
      <p:bldP spid="353" grpId="16" animBg="1" advAuto="0"/>
      <p:bldP spid="354" grpId="17" animBg="1" advAuto="0"/>
      <p:bldP spid="355" grpId="18" animBg="1" advAuto="0"/>
      <p:bldP spid="356" grpId="19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2" name="Chart 362"/>
          <p:cNvGraphicFramePr/>
          <p:nvPr/>
        </p:nvGraphicFramePr>
        <p:xfrm>
          <a:off x="579323" y="2774570"/>
          <a:ext cx="11809578" cy="6245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65" name="Group 365"/>
          <p:cNvGrpSpPr/>
          <p:nvPr/>
        </p:nvGrpSpPr>
        <p:grpSpPr>
          <a:xfrm>
            <a:off x="444500" y="-7391400"/>
            <a:ext cx="13769874" cy="2559106"/>
            <a:chOff x="0" y="0"/>
            <a:chExt cx="13769873" cy="2559105"/>
          </a:xfrm>
        </p:grpSpPr>
        <p:pic>
          <p:nvPicPr>
            <p:cNvPr id="363" name="clouds.jpg"/>
            <p:cNvPicPr/>
            <p:nvPr/>
          </p:nvPicPr>
          <p:blipFill>
            <a:blip r:embed="rId4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364" name="Shape 364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366" name="Shape 3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Financial Plan: Scenario / Profit Forecast</a:t>
            </a:r>
          </a:p>
        </p:txBody>
      </p:sp>
      <p:grpSp>
        <p:nvGrpSpPr>
          <p:cNvPr id="369" name="Group 369"/>
          <p:cNvGrpSpPr/>
          <p:nvPr/>
        </p:nvGrpSpPr>
        <p:grpSpPr>
          <a:xfrm>
            <a:off x="-317500" y="-2571806"/>
            <a:ext cx="13769874" cy="2559106"/>
            <a:chOff x="0" y="0"/>
            <a:chExt cx="13769873" cy="2559105"/>
          </a:xfrm>
        </p:grpSpPr>
        <p:pic>
          <p:nvPicPr>
            <p:cNvPr id="367" name="clouds.jpg"/>
            <p:cNvPicPr/>
            <p:nvPr/>
          </p:nvPicPr>
          <p:blipFill>
            <a:blip r:embed="rId4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368" name="Shape 368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370" name="Shape 370"/>
          <p:cNvSpPr/>
          <p:nvPr/>
        </p:nvSpPr>
        <p:spPr>
          <a:xfrm>
            <a:off x="571500" y="2133600"/>
            <a:ext cx="11861800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3000"/>
            </a:lvl1pPr>
          </a:lstStyle>
          <a:p>
            <a:pPr lvl="0">
              <a:defRPr sz="1800"/>
            </a:pPr>
            <a:r>
              <a:rPr sz="3000"/>
              <a:t>Initial Payoff</a:t>
            </a:r>
          </a:p>
        </p:txBody>
      </p:sp>
      <p:pic>
        <p:nvPicPr>
          <p:cNvPr id="371" name="soccer-bal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72" name="Shape 372"/>
          <p:cNvSpPr/>
          <p:nvPr/>
        </p:nvSpPr>
        <p:spPr>
          <a:xfrm>
            <a:off x="1303840" y="6321111"/>
            <a:ext cx="4231016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>
              <a:defRPr sz="2500"/>
            </a:lvl1pPr>
          </a:lstStyle>
          <a:p>
            <a:pPr lvl="0">
              <a:defRPr sz="1800"/>
            </a:pPr>
            <a:r>
              <a:rPr sz="2500" dirty="0"/>
              <a:t>Operating Profit Turns Positive</a:t>
            </a:r>
          </a:p>
        </p:txBody>
      </p:sp>
      <p:sp>
        <p:nvSpPr>
          <p:cNvPr id="373" name="Shape 373"/>
          <p:cNvSpPr/>
          <p:nvPr/>
        </p:nvSpPr>
        <p:spPr>
          <a:xfrm>
            <a:off x="7339650" y="7438709"/>
            <a:ext cx="1667513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>
              <a:defRPr sz="2500"/>
            </a:lvl1pPr>
          </a:lstStyle>
          <a:p>
            <a:pPr lvl="0">
              <a:defRPr sz="1800"/>
            </a:pPr>
            <a:r>
              <a:rPr sz="2500"/>
              <a:t>Break Even</a:t>
            </a:r>
          </a:p>
        </p:txBody>
      </p:sp>
      <p:sp>
        <p:nvSpPr>
          <p:cNvPr id="374" name="Shape 374"/>
          <p:cNvSpPr/>
          <p:nvPr/>
        </p:nvSpPr>
        <p:spPr>
          <a:xfrm flipH="1" flipV="1">
            <a:off x="4856930" y="6804784"/>
            <a:ext cx="170742" cy="192084"/>
          </a:xfrm>
          <a:prstGeom prst="line">
            <a:avLst/>
          </a:prstGeom>
          <a:ln w="254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7103218" y="7429500"/>
            <a:ext cx="234770" cy="232519"/>
          </a:xfrm>
          <a:prstGeom prst="line">
            <a:avLst/>
          </a:prstGeom>
          <a:ln w="254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pic>
        <p:nvPicPr>
          <p:cNvPr id="376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9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9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2" grpId="1">
        <p:bldSub>
          <a:bldChart bld="series"/>
        </p:bldSub>
      </p:bldGraphic>
      <p:bldP spid="372" grpId="2" animBg="1" advAuto="0"/>
      <p:bldP spid="373" grpId="3" animBg="1" advAuto="0"/>
      <p:bldP spid="374" grpId="4" animBg="1" advAuto="0"/>
      <p:bldP spid="375" grpId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382"/>
          <p:cNvGrpSpPr/>
          <p:nvPr/>
        </p:nvGrpSpPr>
        <p:grpSpPr>
          <a:xfrm>
            <a:off x="444500" y="-7391400"/>
            <a:ext cx="13769874" cy="2559106"/>
            <a:chOff x="0" y="0"/>
            <a:chExt cx="13769873" cy="2559105"/>
          </a:xfrm>
        </p:grpSpPr>
        <p:pic>
          <p:nvPicPr>
            <p:cNvPr id="380" name="clouds.jpg"/>
            <p:cNvPicPr/>
            <p:nvPr/>
          </p:nvPicPr>
          <p:blipFill>
            <a:blip r:embed="rId3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381" name="Shape 381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383" name="Shape 3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Financial Plan: Scenario / Profit Forecast</a:t>
            </a:r>
          </a:p>
        </p:txBody>
      </p:sp>
      <p:grpSp>
        <p:nvGrpSpPr>
          <p:cNvPr id="386" name="Group 386"/>
          <p:cNvGrpSpPr/>
          <p:nvPr/>
        </p:nvGrpSpPr>
        <p:grpSpPr>
          <a:xfrm>
            <a:off x="-317500" y="-2571806"/>
            <a:ext cx="13769874" cy="2559106"/>
            <a:chOff x="0" y="0"/>
            <a:chExt cx="13769873" cy="2559105"/>
          </a:xfrm>
        </p:grpSpPr>
        <p:pic>
          <p:nvPicPr>
            <p:cNvPr id="384" name="clouds.jpg"/>
            <p:cNvPicPr/>
            <p:nvPr/>
          </p:nvPicPr>
          <p:blipFill>
            <a:blip r:embed="rId3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385" name="Shape 385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graphicFrame>
        <p:nvGraphicFramePr>
          <p:cNvPr id="387" name="Table 387"/>
          <p:cNvGraphicFramePr/>
          <p:nvPr/>
        </p:nvGraphicFramePr>
        <p:xfrm>
          <a:off x="647700" y="2874962"/>
          <a:ext cx="11709397" cy="379158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45742"/>
                <a:gridCol w="228616"/>
                <a:gridCol w="1973977"/>
                <a:gridCol w="1770606"/>
                <a:gridCol w="1681672"/>
                <a:gridCol w="1808784"/>
              </a:tblGrid>
              <a:tr h="561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/>
                        <a:t>Planned Scenario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5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2010 
(9 months)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2011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00C7FC"/>
                          </a:solidFill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2013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Total Japan Internet Users (millions)*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92.3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92.3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92.3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92.3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Operating Profit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-¥2,012,895.62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-¥63,852.67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¥9,776,376.93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¥22,723,430.83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Accumulated Profit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-¥2,012,895.62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-¥2,076,748.28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¥7,699,628.64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¥30,423,059.48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561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/>
                        <a:t>Alternate Scenario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2010 
(9 months)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2011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00C7FC"/>
                          </a:solidFill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2013</a:t>
                      </a:r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Operating Profit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-¥2,012,895.62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-¥1,349,525.50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¥6,295,621.54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¥14,973,533.94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Accumulated Profit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-¥2,012,895.62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-¥3,362,421.12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¥2,933,200.41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¥17,906,734.35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8" name="Chart 388"/>
          <p:cNvGraphicFramePr/>
          <p:nvPr/>
        </p:nvGraphicFramePr>
        <p:xfrm>
          <a:off x="495299" y="6782879"/>
          <a:ext cx="11861801" cy="245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9" name="Chart 389"/>
          <p:cNvGraphicFramePr/>
          <p:nvPr/>
        </p:nvGraphicFramePr>
        <p:xfrm>
          <a:off x="6656749" y="6782879"/>
          <a:ext cx="5696948" cy="2018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90" name="Shape 390"/>
          <p:cNvSpPr/>
          <p:nvPr/>
        </p:nvSpPr>
        <p:spPr>
          <a:xfrm>
            <a:off x="571500" y="2133600"/>
            <a:ext cx="11861800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3000"/>
            </a:lvl1pPr>
          </a:lstStyle>
          <a:p>
            <a:pPr lvl="0">
              <a:defRPr sz="1800"/>
            </a:pPr>
            <a:r>
              <a:rPr sz="3000"/>
              <a:t>Goalkast Will be Operationally Profitable by 2012</a:t>
            </a:r>
          </a:p>
        </p:txBody>
      </p:sp>
      <p:pic>
        <p:nvPicPr>
          <p:cNvPr id="391" name="soccer-ball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92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8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38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8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8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38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8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38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1" animBg="1" advAuto="0"/>
      <p:bldGraphic spid="388" grpId="2">
        <p:bldSub>
          <a:bldChart bld="series"/>
        </p:bldSub>
      </p:bldGraphic>
      <p:bldGraphic spid="389" grpId="3">
        <p:bldSub>
          <a:bldChart bld="series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roup 398"/>
          <p:cNvGrpSpPr/>
          <p:nvPr/>
        </p:nvGrpSpPr>
        <p:grpSpPr>
          <a:xfrm>
            <a:off x="444500" y="-7391400"/>
            <a:ext cx="13769874" cy="2559106"/>
            <a:chOff x="0" y="0"/>
            <a:chExt cx="13769873" cy="2559105"/>
          </a:xfrm>
        </p:grpSpPr>
        <p:pic>
          <p:nvPicPr>
            <p:cNvPr id="396" name="clouds.jpg"/>
            <p:cNvPicPr/>
            <p:nvPr/>
          </p:nvPicPr>
          <p:blipFill>
            <a:blip r:embed="rId3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397" name="Shape 397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Financial Plan: Scenario / Profit Forecast</a:t>
            </a:r>
          </a:p>
        </p:txBody>
      </p:sp>
      <p:grpSp>
        <p:nvGrpSpPr>
          <p:cNvPr id="402" name="Group 402"/>
          <p:cNvGrpSpPr/>
          <p:nvPr/>
        </p:nvGrpSpPr>
        <p:grpSpPr>
          <a:xfrm>
            <a:off x="-317500" y="-2571806"/>
            <a:ext cx="13769874" cy="2559106"/>
            <a:chOff x="0" y="0"/>
            <a:chExt cx="13769873" cy="2559105"/>
          </a:xfrm>
        </p:grpSpPr>
        <p:pic>
          <p:nvPicPr>
            <p:cNvPr id="400" name="clouds.jpg"/>
            <p:cNvPicPr/>
            <p:nvPr/>
          </p:nvPicPr>
          <p:blipFill>
            <a:blip r:embed="rId3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401" name="Shape 401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403" name="Shape 403"/>
          <p:cNvSpPr/>
          <p:nvPr/>
        </p:nvSpPr>
        <p:spPr>
          <a:xfrm>
            <a:off x="571500" y="1968500"/>
            <a:ext cx="11861800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3000"/>
            </a:lvl1pPr>
          </a:lstStyle>
          <a:p>
            <a:pPr lvl="0">
              <a:defRPr sz="1800"/>
            </a:pPr>
            <a:r>
              <a:rPr sz="3000"/>
              <a:t>Profitable by 2012 Even without Paid Contents</a:t>
            </a:r>
          </a:p>
        </p:txBody>
      </p:sp>
      <p:pic>
        <p:nvPicPr>
          <p:cNvPr id="404" name="soccer-ball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405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06" name="Chart 406"/>
          <p:cNvGraphicFramePr/>
          <p:nvPr/>
        </p:nvGraphicFramePr>
        <p:xfrm>
          <a:off x="582454" y="2786546"/>
          <a:ext cx="12036235" cy="641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6" grpId="1">
        <p:bldSub>
          <a:bldChart bld="series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occer-Ball.png"/>
          <p:cNvPicPr/>
          <p:nvPr/>
        </p:nvPicPr>
        <p:blipFill>
          <a:blip r:embed="rId2">
            <a:extLst/>
          </a:blip>
          <a:srcRect l="292" t="3521" b="18971"/>
          <a:stretch>
            <a:fillRect/>
          </a:stretch>
        </p:blipFill>
        <p:spPr>
          <a:xfrm>
            <a:off x="0" y="-6324600"/>
            <a:ext cx="13004800" cy="75819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>
            <a:spLocks noGrp="1"/>
          </p:cNvSpPr>
          <p:nvPr>
            <p:ph type="body" idx="1"/>
          </p:nvPr>
        </p:nvSpPr>
        <p:spPr>
          <a:xfrm>
            <a:off x="1943100" y="1676400"/>
            <a:ext cx="8051800" cy="7912100"/>
          </a:xfrm>
          <a:prstGeom prst="rect">
            <a:avLst/>
          </a:prstGeom>
        </p:spPr>
        <p:txBody>
          <a:bodyPr/>
          <a:lstStyle/>
          <a:p>
            <a:pPr lvl="2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r>
              <a:rPr sz="2100" b="1">
                <a:solidFill>
                  <a:srgbClr val="868686"/>
                </a:solidFill>
              </a:rPr>
              <a:t>	</a:t>
            </a:r>
            <a:r>
              <a:rPr sz="2100" b="1">
                <a:solidFill>
                  <a:srgbClr val="444444"/>
                </a:solidFill>
              </a:rPr>
              <a:t>Chief Executive Officer	</a:t>
            </a:r>
            <a:r>
              <a:rPr sz="2100" b="1">
                <a:solidFill>
                  <a:srgbClr val="868686"/>
                </a:solidFill>
              </a:rPr>
              <a:t>Shige Hashimoto</a:t>
            </a:r>
            <a:endParaRPr sz="2100">
              <a:solidFill>
                <a:srgbClr val="868686"/>
              </a:solidFill>
            </a:endParaRPr>
          </a:p>
          <a:p>
            <a:pPr marL="4630928" lvl="3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868686"/>
                </a:solidFill>
                <a:latin typeface="+mn-lt"/>
                <a:ea typeface="+mn-ea"/>
                <a:cs typeface="+mn-cs"/>
                <a:sym typeface="Helvetica Neue Light"/>
              </a:rPr>
              <a:t>	Chief of Vision and Direction.</a:t>
            </a:r>
          </a:p>
          <a:p>
            <a:pPr marL="4630928" lvl="3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endParaRPr sz="2100">
              <a:solidFill>
                <a:srgbClr val="868686"/>
              </a:solidFill>
              <a:latin typeface="+mn-lt"/>
              <a:ea typeface="+mn-ea"/>
              <a:cs typeface="+mn-cs"/>
              <a:sym typeface="Helvetica Neue Light"/>
            </a:endParaRPr>
          </a:p>
          <a:p>
            <a:pPr lvl="1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endParaRPr sz="2100">
              <a:solidFill>
                <a:srgbClr val="868686"/>
              </a:solidFill>
            </a:endParaRPr>
          </a:p>
          <a:p>
            <a:pPr lvl="1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868686"/>
                </a:solidFill>
              </a:rPr>
              <a:t>	</a:t>
            </a:r>
            <a:r>
              <a:rPr sz="2100" b="1">
                <a:solidFill>
                  <a:srgbClr val="444444"/>
                </a:solidFill>
              </a:rPr>
              <a:t>Chief Financial Officer</a:t>
            </a:r>
            <a:r>
              <a:rPr sz="2100" b="1">
                <a:solidFill>
                  <a:srgbClr val="868686"/>
                </a:solidFill>
              </a:rPr>
              <a:t>	Andrew Kim</a:t>
            </a:r>
            <a:r>
              <a:rPr sz="2100">
                <a:solidFill>
                  <a:srgbClr val="868686"/>
                </a:solidFill>
              </a:rPr>
              <a:t>  </a:t>
            </a:r>
          </a:p>
          <a:p>
            <a:pPr marL="4630928" lvl="3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868686"/>
                </a:solidFill>
                <a:latin typeface="+mn-lt"/>
                <a:ea typeface="+mn-ea"/>
                <a:cs typeface="+mn-cs"/>
                <a:sym typeface="Helvetica Neue Light"/>
              </a:rPr>
              <a:t>Will lead finance related issues</a:t>
            </a:r>
          </a:p>
          <a:p>
            <a:pPr marL="4630928" lvl="3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endParaRPr sz="2100">
              <a:solidFill>
                <a:srgbClr val="868686"/>
              </a:solidFill>
            </a:endParaRPr>
          </a:p>
          <a:p>
            <a:pPr lvl="1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868686"/>
                </a:solidFill>
              </a:rPr>
              <a:t>	</a:t>
            </a:r>
            <a:r>
              <a:rPr sz="2100" b="1">
                <a:solidFill>
                  <a:srgbClr val="444444"/>
                </a:solidFill>
              </a:rPr>
              <a:t>Chief Operations Officer	</a:t>
            </a:r>
            <a:r>
              <a:rPr sz="2100" b="1">
                <a:solidFill>
                  <a:srgbClr val="868686"/>
                </a:solidFill>
              </a:rPr>
              <a:t>Kaori Shiraishi</a:t>
            </a:r>
            <a:r>
              <a:rPr sz="2100">
                <a:solidFill>
                  <a:srgbClr val="868686"/>
                </a:solidFill>
              </a:rPr>
              <a:t>  </a:t>
            </a:r>
          </a:p>
          <a:p>
            <a:pPr marL="4630928" lvl="3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868686"/>
                </a:solidFill>
                <a:latin typeface="+mn-lt"/>
                <a:ea typeface="+mn-ea"/>
                <a:cs typeface="+mn-cs"/>
                <a:sym typeface="Helvetica Neue Light"/>
              </a:rPr>
              <a:t>Manages suppliers (contents producers) and updates contents</a:t>
            </a:r>
          </a:p>
          <a:p>
            <a:pPr marL="4630928" lvl="3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endParaRPr sz="2100">
              <a:solidFill>
                <a:srgbClr val="868686"/>
              </a:solidFill>
            </a:endParaRPr>
          </a:p>
          <a:p>
            <a:pPr lvl="1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868686"/>
                </a:solidFill>
              </a:rPr>
              <a:t>	</a:t>
            </a:r>
            <a:r>
              <a:rPr sz="2100" b="1">
                <a:solidFill>
                  <a:srgbClr val="444444"/>
                </a:solidFill>
              </a:rPr>
              <a:t>Chief Product Officer	</a:t>
            </a:r>
            <a:r>
              <a:rPr sz="2100" b="1">
                <a:solidFill>
                  <a:srgbClr val="868686"/>
                </a:solidFill>
              </a:rPr>
              <a:t>Andre Elder</a:t>
            </a:r>
            <a:r>
              <a:rPr sz="2100">
                <a:solidFill>
                  <a:srgbClr val="868686"/>
                </a:solidFill>
              </a:rPr>
              <a:t> </a:t>
            </a:r>
          </a:p>
          <a:p>
            <a:pPr marL="4630928" lvl="3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868686"/>
                </a:solidFill>
                <a:latin typeface="+mn-lt"/>
                <a:ea typeface="+mn-ea"/>
                <a:cs typeface="+mn-cs"/>
                <a:sym typeface="Helvetica Neue Light"/>
              </a:rPr>
              <a:t>Manage maintenance of Web-site and fix it when any trouble happens</a:t>
            </a:r>
          </a:p>
          <a:p>
            <a:pPr marL="4630928" lvl="3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endParaRPr sz="2100">
              <a:solidFill>
                <a:srgbClr val="868686"/>
              </a:solidFill>
            </a:endParaRPr>
          </a:p>
          <a:p>
            <a:pPr lvl="0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868686"/>
                </a:solidFill>
              </a:rPr>
              <a:t>	</a:t>
            </a:r>
            <a:r>
              <a:rPr sz="2100" b="1">
                <a:solidFill>
                  <a:srgbClr val="444444"/>
                </a:solidFill>
              </a:rPr>
              <a:t>Chief Marketing Officer	</a:t>
            </a:r>
            <a:r>
              <a:rPr sz="2100" b="1">
                <a:solidFill>
                  <a:srgbClr val="868686"/>
                </a:solidFill>
              </a:rPr>
              <a:t>Mathias Colleau</a:t>
            </a:r>
          </a:p>
          <a:p>
            <a:pPr marL="4630928" lvl="3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868686"/>
                </a:solidFill>
                <a:latin typeface="+mn-lt"/>
                <a:ea typeface="+mn-ea"/>
                <a:cs typeface="+mn-cs"/>
                <a:sym typeface="Helvetica Neue Light"/>
              </a:rPr>
              <a:t>Analyze the market and conduct sales to acquire advertisers.</a:t>
            </a:r>
          </a:p>
          <a:p>
            <a:pPr marL="4630928" lvl="3">
              <a:tabLst>
                <a:tab pos="4368800" algn="r"/>
                <a:tab pos="4635500" algn="l"/>
              </a:tabLst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868686"/>
                </a:solidFill>
                <a:latin typeface="+mn-lt"/>
                <a:ea typeface="+mn-ea"/>
                <a:cs typeface="+mn-cs"/>
                <a:sym typeface="Helvetica Neue Light"/>
              </a:rPr>
              <a:t> </a:t>
            </a:r>
          </a:p>
        </p:txBody>
      </p:sp>
      <p:pic>
        <p:nvPicPr>
          <p:cNvPr id="82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8634761"/>
            <a:ext cx="508000" cy="58544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457200" y="8559800"/>
            <a:ext cx="213962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b">
            <a:spAutoFit/>
          </a:bodyPr>
          <a:lstStyle>
            <a:lvl1pPr algn="l"/>
          </a:lstStyle>
          <a:p>
            <a:pPr lvl="0">
              <a:defRPr sz="1800"/>
            </a:pPr>
            <a:r>
              <a:rPr sz="4200"/>
              <a:t>Goalkast</a:t>
            </a:r>
          </a:p>
        </p:txBody>
      </p:sp>
      <p:pic>
        <p:nvPicPr>
          <p:cNvPr id="84" name="itv02_img01.png"/>
          <p:cNvPicPr/>
          <p:nvPr/>
        </p:nvPicPr>
        <p:blipFill>
          <a:blip r:embed="rId4">
            <a:extLst/>
          </a:blip>
          <a:srcRect l="53978" t="7007" b="30479"/>
          <a:stretch>
            <a:fillRect/>
          </a:stretch>
        </p:blipFill>
        <p:spPr>
          <a:xfrm>
            <a:off x="10312400" y="1676400"/>
            <a:ext cx="2133324" cy="1485900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85" name="photo.png"/>
          <p:cNvPicPr/>
          <p:nvPr/>
        </p:nvPicPr>
        <p:blipFill>
          <a:blip r:embed="rId5">
            <a:extLst/>
          </a:blip>
          <a:srcRect l="22429" t="205" r="934" b="34848"/>
          <a:stretch>
            <a:fillRect/>
          </a:stretch>
        </p:blipFill>
        <p:spPr>
          <a:xfrm>
            <a:off x="11379200" y="3416300"/>
            <a:ext cx="1041400" cy="1041400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86" name="photo.png"/>
          <p:cNvPicPr/>
          <p:nvPr/>
        </p:nvPicPr>
        <p:blipFill>
          <a:blip r:embed="rId6">
            <a:extLst/>
          </a:blip>
          <a:srcRect l="8896" t="34868" r="10046" b="11184"/>
          <a:stretch>
            <a:fillRect/>
          </a:stretch>
        </p:blipFill>
        <p:spPr>
          <a:xfrm>
            <a:off x="11404600" y="4787900"/>
            <a:ext cx="1041400" cy="1041400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87" name="photo.png"/>
          <p:cNvPicPr/>
          <p:nvPr/>
        </p:nvPicPr>
        <p:blipFill>
          <a:blip r:embed="rId7">
            <a:extLst/>
          </a:blip>
          <a:srcRect l="17241" r="28899" b="59605"/>
          <a:stretch>
            <a:fillRect/>
          </a:stretch>
        </p:blipFill>
        <p:spPr>
          <a:xfrm>
            <a:off x="11404600" y="6248400"/>
            <a:ext cx="1041400" cy="1041400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88" name="photo.png"/>
          <p:cNvPicPr/>
          <p:nvPr/>
        </p:nvPicPr>
        <p:blipFill>
          <a:blip r:embed="rId8">
            <a:extLst/>
          </a:blip>
          <a:srcRect l="21990" t="6250" r="22385" b="59583"/>
          <a:stretch>
            <a:fillRect/>
          </a:stretch>
        </p:blipFill>
        <p:spPr>
          <a:xfrm>
            <a:off x="11404600" y="7886700"/>
            <a:ext cx="1041400" cy="1041400"/>
          </a:xfrm>
          <a:prstGeom prst="rect">
            <a:avLst/>
          </a:prstGeom>
          <a:ln w="12700">
            <a:solidFill/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roup 412"/>
          <p:cNvGrpSpPr/>
          <p:nvPr/>
        </p:nvGrpSpPr>
        <p:grpSpPr>
          <a:xfrm>
            <a:off x="444500" y="-7391400"/>
            <a:ext cx="13769874" cy="2559106"/>
            <a:chOff x="0" y="0"/>
            <a:chExt cx="13769873" cy="2559105"/>
          </a:xfrm>
        </p:grpSpPr>
        <p:pic>
          <p:nvPicPr>
            <p:cNvPr id="410" name="clouds.jpg"/>
            <p:cNvPicPr/>
            <p:nvPr/>
          </p:nvPicPr>
          <p:blipFill>
            <a:blip r:embed="rId3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411" name="Shape 411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Financial Plan: Scenario / Profit Forecast</a:t>
            </a:r>
          </a:p>
        </p:txBody>
      </p:sp>
      <p:grpSp>
        <p:nvGrpSpPr>
          <p:cNvPr id="416" name="Group 416"/>
          <p:cNvGrpSpPr/>
          <p:nvPr/>
        </p:nvGrpSpPr>
        <p:grpSpPr>
          <a:xfrm>
            <a:off x="-317500" y="-2571806"/>
            <a:ext cx="13769874" cy="2559106"/>
            <a:chOff x="0" y="0"/>
            <a:chExt cx="13769873" cy="2559105"/>
          </a:xfrm>
        </p:grpSpPr>
        <p:pic>
          <p:nvPicPr>
            <p:cNvPr id="414" name="clouds.jpg"/>
            <p:cNvPicPr/>
            <p:nvPr/>
          </p:nvPicPr>
          <p:blipFill>
            <a:blip r:embed="rId3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415" name="Shape 415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417" name="Shape 417"/>
          <p:cNvSpPr/>
          <p:nvPr/>
        </p:nvSpPr>
        <p:spPr>
          <a:xfrm>
            <a:off x="571500" y="2070100"/>
            <a:ext cx="11861800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3000"/>
            </a:lvl1pPr>
          </a:lstStyle>
          <a:p>
            <a:pPr lvl="0">
              <a:defRPr sz="1800"/>
            </a:pPr>
            <a:r>
              <a:rPr sz="3000"/>
              <a:t>Key Assumptions</a:t>
            </a:r>
          </a:p>
        </p:txBody>
      </p:sp>
      <p:graphicFrame>
        <p:nvGraphicFramePr>
          <p:cNvPr id="418" name="Table 418"/>
          <p:cNvGraphicFramePr/>
          <p:nvPr/>
        </p:nvGraphicFramePr>
        <p:xfrm>
          <a:off x="571499" y="2646362"/>
          <a:ext cx="11861797" cy="688403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282837"/>
                <a:gridCol w="134284"/>
                <a:gridCol w="1381212"/>
                <a:gridCol w="1812841"/>
                <a:gridCol w="1342844"/>
                <a:gridCol w="1630598"/>
                <a:gridCol w="1553864"/>
                <a:gridCol w="1723317"/>
              </a:tblGrid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Cost Assumptions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1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1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1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1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1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1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1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Description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Type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Frequency (one time/recurring)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Unit cost (Yen)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Number of Units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Total Cost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Notes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92087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Domain name purchase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Initial Cost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One time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1,000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1,000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Web Hosting Cost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SG&amp;A - Web maintenance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Monthly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5000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"Cost will increase with more usage, each unit is 20GB of memory"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Search Advertising Activation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SG&amp;A - Marketing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One time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500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500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Search Advertising monthly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SG&amp;A - Marketing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Monthly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7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1000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7,000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Units (keywords), CPC is 3-7 yen per click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Word of Mouth Marketing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SG&amp;A - Marketing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Online Display Banner Advertising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SG&amp;A - Marketing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per thousand impressions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500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Other marketing cost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SG&amp;A - Marketing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Part-time Marketing Hire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SG&amp;A - Marketing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hourly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1300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1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Web Developer/ Designer partime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SG&amp;A - Salary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Hourly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4000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Article cost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SG&amp;A - operations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per writer per month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10000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Pageview per unique visitors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3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Revenue per pageview (yen per thousand impressions)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500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217487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Paid content user share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/>
                        <a:t>1%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CF6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2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Average paid service share per month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5000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Assume watching 2 full games (currently UEFA charges $2 per game online)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Cost of Video Content Acquisition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70% of Revenue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Assume that payment is collected immediately and paid out immediately as well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lvl="0" defTabSz="457200">
                        <a:defRPr sz="10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Growth rate of paid users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2-4%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CTR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0.02%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Banner Ad price quote growth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/>
                        <a:t>2-5%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0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6F2FF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9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2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19" name="soccer-ball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420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7500" y="3289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xfrm>
            <a:off x="571500" y="3441700"/>
            <a:ext cx="11861800" cy="2336800"/>
          </a:xfrm>
          <a:prstGeom prst="rect">
            <a:avLst/>
          </a:prstGeom>
        </p:spPr>
        <p:txBody>
          <a:bodyPr/>
          <a:lstStyle>
            <a:lvl1pPr algn="ctr">
              <a:defRPr sz="4900"/>
            </a:lvl1pPr>
          </a:lstStyle>
          <a:p>
            <a:pPr lvl="0">
              <a:defRPr sz="1800"/>
            </a:pPr>
            <a:r>
              <a:rPr sz="4900"/>
              <a:t>Thank You</a:t>
            </a:r>
          </a:p>
        </p:txBody>
      </p:sp>
      <p:pic>
        <p:nvPicPr>
          <p:cNvPr id="425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5200" y="5257800"/>
            <a:ext cx="903649" cy="1041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soccer-bal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1586112" y="11318575"/>
            <a:ext cx="1054211" cy="1057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soccer-bal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525388" y="9840862"/>
            <a:ext cx="1054211" cy="1057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soccer-bal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-1065412" y="6297561"/>
            <a:ext cx="1054211" cy="1057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1500" fill="hold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2500" fill="hold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2" animBg="1" advAuto="0"/>
      <p:bldP spid="425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clouds.jpg"/>
          <p:cNvPicPr/>
          <p:nvPr/>
        </p:nvPicPr>
        <p:blipFill>
          <a:blip r:embed="rId2">
            <a:extLst/>
          </a:blip>
          <a:srcRect l="4627" t="22609" b="30379"/>
          <a:stretch>
            <a:fillRect/>
          </a:stretch>
        </p:blipFill>
        <p:spPr>
          <a:xfrm>
            <a:off x="-285750" y="-463495"/>
            <a:ext cx="13560324" cy="2552701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pic>
        <p:nvPicPr>
          <p:cNvPr id="91" name="soccer-bal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1907107" y="14044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92" name="図 91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2400" y="5854700"/>
            <a:ext cx="13423900" cy="6654800"/>
          </a:xfrm>
          <a:prstGeom prst="rect">
            <a:avLst/>
          </a:prstGeom>
        </p:spPr>
      </p:pic>
      <p:sp>
        <p:nvSpPr>
          <p:cNvPr id="93" name="Shape 93"/>
          <p:cNvSpPr/>
          <p:nvPr/>
        </p:nvSpPr>
        <p:spPr>
          <a:xfrm>
            <a:off x="-495300" y="5842000"/>
            <a:ext cx="13563600" cy="520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66839">
                <a:srgbClr val="FFFFFF">
                  <a:alpha val="80000"/>
                </a:srgbClr>
              </a:gs>
              <a:gs pos="91191">
                <a:srgbClr val="FFFFFF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495300" y="-469900"/>
            <a:ext cx="13766800" cy="1016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66839">
                <a:srgbClr val="FFFFFF">
                  <a:alpha val="80000"/>
                </a:srgbClr>
              </a:gs>
              <a:gs pos="91191">
                <a:srgbClr val="FFFFFF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Summary: Business Plan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571500" y="2755900"/>
            <a:ext cx="3632200" cy="2794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Company Name is Goalkast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747474"/>
                </a:solidFill>
              </a:rPr>
              <a:t>We will provide a Soccer-Based Social Network Service</a:t>
            </a:r>
          </a:p>
        </p:txBody>
      </p:sp>
      <p:sp>
        <p:nvSpPr>
          <p:cNvPr id="97" name="Shape 97"/>
          <p:cNvSpPr/>
          <p:nvPr/>
        </p:nvSpPr>
        <p:spPr>
          <a:xfrm>
            <a:off x="4673600" y="2755900"/>
            <a:ext cx="3035300" cy="308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66700" lvl="1" indent="-266700" algn="l">
              <a:spcBef>
                <a:spcPts val="4800"/>
              </a:spcBef>
              <a:buSzPct val="100000"/>
              <a:buChar char="•"/>
              <a:defRPr sz="1800"/>
            </a:pPr>
            <a:r>
              <a:rPr sz="26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Place</a:t>
            </a:r>
            <a:r>
              <a:rPr sz="26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: Japan</a:t>
            </a:r>
          </a:p>
          <a:p>
            <a:pPr marL="266700" lvl="1" indent="-266700" algn="l">
              <a:spcBef>
                <a:spcPts val="4800"/>
              </a:spcBef>
              <a:buSzPct val="100000"/>
              <a:buChar char="•"/>
              <a:defRPr sz="1800"/>
            </a:pPr>
            <a:r>
              <a:rPr sz="26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Product</a:t>
            </a:r>
            <a:r>
              <a:rPr sz="26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: SNS</a:t>
            </a:r>
          </a:p>
          <a:p>
            <a:pPr marL="266700" lvl="1" indent="-266700" algn="l">
              <a:spcBef>
                <a:spcPts val="4800"/>
              </a:spcBef>
              <a:buSzPct val="100000"/>
              <a:buChar char="•"/>
              <a:defRPr sz="1800"/>
            </a:pPr>
            <a:r>
              <a:rPr sz="26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Price</a:t>
            </a:r>
            <a:r>
              <a:rPr sz="26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: Free</a:t>
            </a:r>
          </a:p>
        </p:txBody>
      </p:sp>
      <p:sp>
        <p:nvSpPr>
          <p:cNvPr id="98" name="Shape 98"/>
          <p:cNvSpPr/>
          <p:nvPr/>
        </p:nvSpPr>
        <p:spPr>
          <a:xfrm>
            <a:off x="8026400" y="2755900"/>
            <a:ext cx="4546600" cy="308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66700" lvl="1" indent="-266700" algn="l">
              <a:spcBef>
                <a:spcPts val="4800"/>
              </a:spcBef>
              <a:buSzPct val="100000"/>
              <a:buChar char="•"/>
              <a:defRPr sz="1800"/>
            </a:pPr>
            <a:r>
              <a:rPr sz="26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Corporation</a:t>
            </a:r>
            <a:r>
              <a:rPr sz="26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: Web Startup</a:t>
            </a:r>
          </a:p>
          <a:p>
            <a:pPr marL="266700" lvl="1" indent="-266700" algn="l">
              <a:spcBef>
                <a:spcPts val="4800"/>
              </a:spcBef>
              <a:buSzPct val="100000"/>
              <a:buChar char="•"/>
              <a:defRPr sz="1800"/>
            </a:pPr>
            <a:r>
              <a:rPr sz="26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Customer</a:t>
            </a:r>
            <a:r>
              <a:rPr sz="26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: Graduates</a:t>
            </a:r>
            <a:br>
              <a:rPr sz="26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</a:br>
            <a:r>
              <a:rPr sz="26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20-304 Years Old - Male</a:t>
            </a:r>
          </a:p>
          <a:p>
            <a:pPr marL="266700" lvl="1" indent="-266700" algn="l">
              <a:spcBef>
                <a:spcPts val="4800"/>
              </a:spcBef>
              <a:buSzPct val="100000"/>
              <a:buChar char="•"/>
              <a:defRPr sz="1800"/>
            </a:pPr>
            <a:r>
              <a:rPr sz="2600" b="1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Competition</a:t>
            </a:r>
            <a:r>
              <a:rPr sz="26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: Weak </a:t>
            </a:r>
          </a:p>
        </p:txBody>
      </p:sp>
      <p:pic>
        <p:nvPicPr>
          <p:cNvPr id="99" name="Web Brows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03700" y="2387600"/>
            <a:ext cx="8534400" cy="568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図 101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2400" y="7988300"/>
            <a:ext cx="13423900" cy="4521200"/>
          </a:xfrm>
          <a:prstGeom prst="rect">
            <a:avLst/>
          </a:prstGeom>
        </p:spPr>
      </p:pic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Summary: Our Vision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571500" y="2755900"/>
            <a:ext cx="11747500" cy="3797300"/>
          </a:xfrm>
          <a:prstGeom prst="rect">
            <a:avLst/>
          </a:prstGeom>
        </p:spPr>
        <p:txBody>
          <a:bodyPr/>
          <a:lstStyle/>
          <a:p>
            <a:pPr marL="338503" lvl="0" indent="-338503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747474"/>
                </a:solidFill>
              </a:rPr>
              <a:t>Provide Quality Soccer Contents to Japan, anytime, anywhere.</a:t>
            </a:r>
          </a:p>
          <a:p>
            <a:pPr marL="338503" lvl="0" indent="-338503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747474"/>
                </a:solidFill>
              </a:rPr>
              <a:t>Motivate people interested in Soccer.</a:t>
            </a:r>
          </a:p>
          <a:p>
            <a:pPr marL="338503" lvl="0" indent="-338503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747474"/>
                </a:solidFill>
              </a:rPr>
              <a:t>Provide an environment to interact with Soccer “Yumeijin”.</a:t>
            </a:r>
          </a:p>
        </p:txBody>
      </p:sp>
      <p:pic>
        <p:nvPicPr>
          <p:cNvPr id="105" name="clouds.jpg"/>
          <p:cNvPicPr/>
          <p:nvPr/>
        </p:nvPicPr>
        <p:blipFill>
          <a:blip r:embed="rId4">
            <a:extLst/>
          </a:blip>
          <a:srcRect l="4627" t="22609" b="30379"/>
          <a:stretch>
            <a:fillRect/>
          </a:stretch>
        </p:blipFill>
        <p:spPr>
          <a:xfrm>
            <a:off x="-273050" y="-2571695"/>
            <a:ext cx="13560324" cy="2552701"/>
          </a:xfrm>
          <a:prstGeom prst="rect">
            <a:avLst/>
          </a:prstGeom>
          <a:ln w="12700">
            <a:miter lim="400000"/>
          </a:ln>
          <a:effectLst>
            <a:reflection endPos="40000" dir="5400000" sy="-100000" algn="bl" rotWithShape="0"/>
          </a:effectLst>
        </p:spPr>
      </p:pic>
      <p:sp>
        <p:nvSpPr>
          <p:cNvPr id="106" name="Shape 106"/>
          <p:cNvSpPr/>
          <p:nvPr/>
        </p:nvSpPr>
        <p:spPr>
          <a:xfrm>
            <a:off x="-482600" y="-2578100"/>
            <a:ext cx="13766800" cy="1016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66839">
                <a:srgbClr val="FFFFFF">
                  <a:alpha val="80000"/>
                </a:srgbClr>
              </a:gs>
              <a:gs pos="91191">
                <a:srgbClr val="FFFFFF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pic>
        <p:nvPicPr>
          <p:cNvPr id="107" name="Web Brows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61350" y="6426200"/>
            <a:ext cx="4171950" cy="278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soccer-ball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09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図 112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400" y="7988300"/>
            <a:ext cx="13423900" cy="4521200"/>
          </a:xfrm>
          <a:prstGeom prst="rect">
            <a:avLst/>
          </a:prstGeom>
        </p:spPr>
      </p:pic>
      <p:grpSp>
        <p:nvGrpSpPr>
          <p:cNvPr id="116" name="Group 116"/>
          <p:cNvGrpSpPr/>
          <p:nvPr/>
        </p:nvGrpSpPr>
        <p:grpSpPr>
          <a:xfrm>
            <a:off x="-317500" y="-2578100"/>
            <a:ext cx="13769874" cy="2559106"/>
            <a:chOff x="0" y="0"/>
            <a:chExt cx="13769873" cy="2559105"/>
          </a:xfrm>
        </p:grpSpPr>
        <p:pic>
          <p:nvPicPr>
            <p:cNvPr id="114" name="clouds.jpg"/>
            <p:cNvPicPr/>
            <p:nvPr/>
          </p:nvPicPr>
          <p:blipFill>
            <a:blip r:embed="rId3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115" name="Shape 115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Market: Japan’s Soccer Population</a:t>
            </a:r>
          </a:p>
        </p:txBody>
      </p:sp>
      <p:graphicFrame>
        <p:nvGraphicFramePr>
          <p:cNvPr id="118" name="Chart 118"/>
          <p:cNvGraphicFramePr/>
          <p:nvPr/>
        </p:nvGraphicFramePr>
        <p:xfrm>
          <a:off x="553333" y="2101409"/>
          <a:ext cx="11752967" cy="5857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9" name="Shape 119"/>
          <p:cNvSpPr/>
          <p:nvPr/>
        </p:nvSpPr>
        <p:spPr>
          <a:xfrm>
            <a:off x="5890968" y="4114800"/>
            <a:ext cx="6168232" cy="100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" y="0"/>
                </a:moveTo>
                <a:cubicBezTo>
                  <a:pt x="829" y="0"/>
                  <a:pt x="431" y="2448"/>
                  <a:pt x="431" y="5468"/>
                </a:cubicBezTo>
                <a:lnTo>
                  <a:pt x="431" y="8126"/>
                </a:lnTo>
                <a:lnTo>
                  <a:pt x="0" y="9971"/>
                </a:lnTo>
                <a:lnTo>
                  <a:pt x="431" y="11808"/>
                </a:lnTo>
                <a:lnTo>
                  <a:pt x="431" y="16132"/>
                </a:lnTo>
                <a:cubicBezTo>
                  <a:pt x="431" y="19152"/>
                  <a:pt x="829" y="21600"/>
                  <a:pt x="1320" y="21600"/>
                </a:cubicBezTo>
                <a:lnTo>
                  <a:pt x="20711" y="21600"/>
                </a:lnTo>
                <a:cubicBezTo>
                  <a:pt x="21202" y="21600"/>
                  <a:pt x="21600" y="19152"/>
                  <a:pt x="21600" y="16132"/>
                </a:cubicBezTo>
                <a:lnTo>
                  <a:pt x="21600" y="5468"/>
                </a:lnTo>
                <a:cubicBezTo>
                  <a:pt x="21600" y="2448"/>
                  <a:pt x="21202" y="0"/>
                  <a:pt x="20711" y="0"/>
                </a:cubicBezTo>
                <a:lnTo>
                  <a:pt x="132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200"/>
            </a:lvl1pPr>
          </a:lstStyle>
          <a:p>
            <a:pPr lvl="0">
              <a:defRPr sz="1800"/>
            </a:pPr>
            <a:r>
              <a:rPr sz="3200"/>
              <a:t>High Propensity to Spend Cash</a:t>
            </a:r>
          </a:p>
        </p:txBody>
      </p:sp>
      <p:sp>
        <p:nvSpPr>
          <p:cNvPr id="120" name="Shape 120"/>
          <p:cNvSpPr/>
          <p:nvPr/>
        </p:nvSpPr>
        <p:spPr>
          <a:xfrm>
            <a:off x="5890968" y="5156200"/>
            <a:ext cx="6155532" cy="100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" y="0"/>
                </a:moveTo>
                <a:cubicBezTo>
                  <a:pt x="831" y="0"/>
                  <a:pt x="432" y="2448"/>
                  <a:pt x="432" y="5468"/>
                </a:cubicBezTo>
                <a:lnTo>
                  <a:pt x="432" y="8126"/>
                </a:lnTo>
                <a:lnTo>
                  <a:pt x="0" y="9971"/>
                </a:lnTo>
                <a:lnTo>
                  <a:pt x="432" y="11808"/>
                </a:lnTo>
                <a:lnTo>
                  <a:pt x="432" y="16132"/>
                </a:lnTo>
                <a:cubicBezTo>
                  <a:pt x="432" y="19152"/>
                  <a:pt x="831" y="21600"/>
                  <a:pt x="1323" y="21600"/>
                </a:cubicBezTo>
                <a:lnTo>
                  <a:pt x="20709" y="21600"/>
                </a:lnTo>
                <a:cubicBezTo>
                  <a:pt x="21201" y="21600"/>
                  <a:pt x="21600" y="19152"/>
                  <a:pt x="21600" y="16132"/>
                </a:cubicBezTo>
                <a:lnTo>
                  <a:pt x="21600" y="5468"/>
                </a:lnTo>
                <a:cubicBezTo>
                  <a:pt x="21600" y="2448"/>
                  <a:pt x="21201" y="0"/>
                  <a:pt x="20709" y="0"/>
                </a:cubicBezTo>
                <a:lnTo>
                  <a:pt x="1323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200"/>
            </a:lvl1pPr>
          </a:lstStyle>
          <a:p>
            <a:pPr lvl="0">
              <a:defRPr sz="1800"/>
            </a:pPr>
            <a:r>
              <a:rPr sz="3200"/>
              <a:t>Familiarized with the Internet</a:t>
            </a:r>
          </a:p>
        </p:txBody>
      </p:sp>
      <p:sp>
        <p:nvSpPr>
          <p:cNvPr id="121" name="Shape 121"/>
          <p:cNvSpPr/>
          <p:nvPr/>
        </p:nvSpPr>
        <p:spPr>
          <a:xfrm>
            <a:off x="5890968" y="6197600"/>
            <a:ext cx="6155532" cy="100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3" y="0"/>
                </a:moveTo>
                <a:cubicBezTo>
                  <a:pt x="831" y="0"/>
                  <a:pt x="432" y="2448"/>
                  <a:pt x="432" y="5468"/>
                </a:cubicBezTo>
                <a:lnTo>
                  <a:pt x="432" y="8126"/>
                </a:lnTo>
                <a:lnTo>
                  <a:pt x="0" y="9971"/>
                </a:lnTo>
                <a:lnTo>
                  <a:pt x="432" y="11808"/>
                </a:lnTo>
                <a:lnTo>
                  <a:pt x="432" y="16132"/>
                </a:lnTo>
                <a:cubicBezTo>
                  <a:pt x="432" y="19152"/>
                  <a:pt x="831" y="21600"/>
                  <a:pt x="1323" y="21600"/>
                </a:cubicBezTo>
                <a:lnTo>
                  <a:pt x="20709" y="21600"/>
                </a:lnTo>
                <a:cubicBezTo>
                  <a:pt x="21201" y="21600"/>
                  <a:pt x="21600" y="19152"/>
                  <a:pt x="21600" y="16132"/>
                </a:cubicBezTo>
                <a:lnTo>
                  <a:pt x="21600" y="5468"/>
                </a:lnTo>
                <a:cubicBezTo>
                  <a:pt x="21600" y="2448"/>
                  <a:pt x="21201" y="0"/>
                  <a:pt x="20709" y="0"/>
                </a:cubicBezTo>
                <a:lnTo>
                  <a:pt x="1323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3200"/>
            </a:lvl1pPr>
          </a:lstStyle>
          <a:p>
            <a:pPr lvl="0">
              <a:defRPr sz="1800"/>
            </a:pPr>
            <a:r>
              <a:rPr sz="3200"/>
              <a:t>Willing to Join a Community</a:t>
            </a:r>
          </a:p>
        </p:txBody>
      </p:sp>
      <p:pic>
        <p:nvPicPr>
          <p:cNvPr id="122" name="soccer-bal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23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Web Browser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37800" y="7696200"/>
            <a:ext cx="2095500" cy="139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1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(null)(right)">
                                      <p:cBhvr>
                                        <p:cTn id="12" dur="500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8" fill="hold" grpId="2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(null)(right)">
                                      <p:cBhvr>
                                        <p:cTn id="1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(null)(right)">
                                      <p:cBhvr>
                                        <p:cTn id="20" dur="500"/>
                                        <p:tgtEl>
                                          <p:spTgt spid="1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8" fill="hold" grpId="3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(null)(right)">
                                      <p:cBhvr>
                                        <p:cTn id="23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(null)(right)">
                                      <p:cBhvr>
                                        <p:cTn id="28" dur="500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8" fill="hold" grpId="4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(null)(right)">
                                      <p:cBhvr>
                                        <p:cTn id="31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8" grpId="1">
        <p:bldSub>
          <a:bldChart bld="category"/>
        </p:bldSub>
      </p:bldGraphic>
      <p:bldP spid="119" grpId="2" build="p" bldLvl="5" animBg="1" advAuto="0"/>
      <p:bldP spid="120" grpId="3" build="p" bldLvl="5" animBg="1" advAuto="0"/>
      <p:bldP spid="121" grpId="4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8"/>
          <p:cNvGrpSpPr/>
          <p:nvPr/>
        </p:nvGrpSpPr>
        <p:grpSpPr>
          <a:xfrm>
            <a:off x="444500" y="-6032500"/>
            <a:ext cx="13769874" cy="2559106"/>
            <a:chOff x="0" y="0"/>
            <a:chExt cx="13769873" cy="2559105"/>
          </a:xfrm>
        </p:grpSpPr>
        <p:pic>
          <p:nvPicPr>
            <p:cNvPr id="126" name="clouds.jpg"/>
            <p:cNvPicPr/>
            <p:nvPr/>
          </p:nvPicPr>
          <p:blipFill>
            <a:blip r:embed="rId3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127" name="Shape 127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Market: Size of Audience</a:t>
            </a:r>
          </a:p>
        </p:txBody>
      </p:sp>
      <p:graphicFrame>
        <p:nvGraphicFramePr>
          <p:cNvPr id="130" name="Chart 130"/>
          <p:cNvGraphicFramePr/>
          <p:nvPr/>
        </p:nvGraphicFramePr>
        <p:xfrm>
          <a:off x="673995" y="7328990"/>
          <a:ext cx="14997805" cy="1992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33" name="Group 133"/>
          <p:cNvGrpSpPr/>
          <p:nvPr/>
        </p:nvGrpSpPr>
        <p:grpSpPr>
          <a:xfrm>
            <a:off x="-317500" y="-2571806"/>
            <a:ext cx="13769874" cy="2559106"/>
            <a:chOff x="0" y="0"/>
            <a:chExt cx="13769873" cy="2559105"/>
          </a:xfrm>
        </p:grpSpPr>
        <p:pic>
          <p:nvPicPr>
            <p:cNvPr id="131" name="clouds.jpg"/>
            <p:cNvPicPr/>
            <p:nvPr/>
          </p:nvPicPr>
          <p:blipFill>
            <a:blip r:embed="rId3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132" name="Shape 132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graphicFrame>
        <p:nvGraphicFramePr>
          <p:cNvPr id="134" name="Table 134"/>
          <p:cNvGraphicFramePr/>
          <p:nvPr/>
        </p:nvGraphicFramePr>
        <p:xfrm>
          <a:off x="723900" y="2616987"/>
          <a:ext cx="11709395" cy="29198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312244"/>
                <a:gridCol w="232197"/>
                <a:gridCol w="1194159"/>
                <a:gridCol w="1194159"/>
                <a:gridCol w="1194159"/>
                <a:gridCol w="1194159"/>
                <a:gridCol w="1194159"/>
                <a:gridCol w="1194159"/>
              </a:tblGrid>
              <a:tr h="482726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b="1"/>
                        <a:t>Internet Users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5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2009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2010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2011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>
                          <a:solidFill>
                            <a:srgbClr val="FFFFFF"/>
                          </a:solidFill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blipFill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2013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/>
                        <a:t>2014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Total Japan Internet Users (millions)*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92.3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92.3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92.3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92.3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92.3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/>
                        <a:t>92.3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Japanese Population age 20 -34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18.6%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18.6%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18.6%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18.6%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18.6%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18.6%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Population employed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83.8%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83.8%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83.8%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83.8%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83.8%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83.8%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Hardcore Football Fans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2.5%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2.5%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2.6%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2.8%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2.9%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3.1%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Fans interested in football in general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12.6%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12.6%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13.2%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13.9%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14.5%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15.3%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Targeted Internet users (thousands)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1,804.7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1,804.7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1,895.0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1,989.7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2,089.2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2,193.7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" name="Table 135"/>
          <p:cNvGraphicFramePr/>
          <p:nvPr/>
        </p:nvGraphicFramePr>
        <p:xfrm>
          <a:off x="723900" y="5662612"/>
          <a:ext cx="11709400" cy="152346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312243"/>
                <a:gridCol w="232197"/>
                <a:gridCol w="1194160"/>
                <a:gridCol w="1194160"/>
                <a:gridCol w="1194160"/>
                <a:gridCol w="1194160"/>
                <a:gridCol w="1194160"/>
                <a:gridCol w="1194160"/>
              </a:tblGrid>
              <a:tr h="330298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 b="1"/>
                        <a:t>Most Likely Scenario</a:t>
                      </a:r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/>
                        <a:t>2009</a:t>
                      </a:r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/>
                        <a:t>2010</a:t>
                      </a:r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/>
                        <a:t>2011</a:t>
                      </a:r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874EFE"/>
                          </a:solidFill>
                        </a:rPr>
                        <a:t>2012</a:t>
                      </a:r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/>
                        <a:t>2013</a:t>
                      </a:r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/>
                        <a:t>2014</a:t>
                      </a:r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Desired market share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15%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30%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45%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50%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50%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Unique visitor each year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270.71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568.49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895.38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1,044.61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1,096.84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 b="1"/>
                        <a:t>Unique visitor per month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3175">
                      <a:miter lim="400000"/>
                    </a:lnT>
                    <a:lnB w="3175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22.56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47.37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74.61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87.05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/>
                        <a:t>91.40</a:t>
                      </a:r>
                    </a:p>
                  </a:txBody>
                  <a:tcPr marL="38100" marR="38100" marT="38100" marB="381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9FAFF"/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457200">
                        <a:defRPr sz="1300" b="1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3175"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3175"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457200">
                        <a:defRPr sz="16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12700" marR="12700" marT="12700" marB="12700" anchor="ctr" horzOverflow="overflow">
                    <a:lnL w="3175">
                      <a:miter lim="400000"/>
                    </a:lnL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6" name="Shape 136"/>
          <p:cNvSpPr/>
          <p:nvPr/>
        </p:nvSpPr>
        <p:spPr>
          <a:xfrm>
            <a:off x="723900" y="2044700"/>
            <a:ext cx="11861800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3000"/>
            </a:lvl1pPr>
          </a:lstStyle>
          <a:p>
            <a:pPr lvl="0">
              <a:defRPr sz="1800"/>
            </a:pPr>
            <a:r>
              <a:rPr sz="3000"/>
              <a:t>Large Potential Audience</a:t>
            </a:r>
          </a:p>
        </p:txBody>
      </p:sp>
      <p:pic>
        <p:nvPicPr>
          <p:cNvPr id="137" name="soccer-ball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38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checker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3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3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3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0" grpId="3">
        <p:bldSub>
          <a:bldChart bld="series"/>
        </p:bldSub>
      </p:bldGraphic>
      <p:bldP spid="134" grpId="1" animBg="1" advAuto="0"/>
      <p:bldP spid="13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図 141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2400" y="7988300"/>
            <a:ext cx="13423900" cy="4521200"/>
          </a:xfrm>
          <a:prstGeom prst="rect">
            <a:avLst/>
          </a:prstGeom>
        </p:spPr>
      </p:pic>
      <p:grpSp>
        <p:nvGrpSpPr>
          <p:cNvPr id="145" name="Group 145"/>
          <p:cNvGrpSpPr/>
          <p:nvPr/>
        </p:nvGrpSpPr>
        <p:grpSpPr>
          <a:xfrm>
            <a:off x="-317500" y="-2578100"/>
            <a:ext cx="13769874" cy="2559106"/>
            <a:chOff x="0" y="0"/>
            <a:chExt cx="13769873" cy="2559105"/>
          </a:xfrm>
        </p:grpSpPr>
        <p:pic>
          <p:nvPicPr>
            <p:cNvPr id="143" name="clouds.jpg"/>
            <p:cNvPicPr/>
            <p:nvPr/>
          </p:nvPicPr>
          <p:blipFill>
            <a:blip r:embed="rId4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144" name="Shape 144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Market: Competitors</a:t>
            </a:r>
          </a:p>
        </p:txBody>
      </p:sp>
      <p:pic>
        <p:nvPicPr>
          <p:cNvPr id="147" name="Web Browse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37800" y="7696200"/>
            <a:ext cx="2095500" cy="139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1500" y="2527300"/>
            <a:ext cx="6227149" cy="454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1500" y="2527300"/>
            <a:ext cx="6235338" cy="4546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7505700" y="2527300"/>
            <a:ext cx="5295900" cy="482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 algn="l">
              <a:lnSpc>
                <a:spcPct val="80000"/>
              </a:lnSpc>
              <a:defRPr sz="1800"/>
            </a:pPr>
            <a:r>
              <a:rPr sz="3400"/>
              <a:t>Navigation is complex</a:t>
            </a:r>
          </a:p>
          <a:p>
            <a:pPr lvl="0" algn="l">
              <a:lnSpc>
                <a:spcPct val="80000"/>
              </a:lnSpc>
              <a:defRPr sz="1800"/>
            </a:pPr>
            <a:endParaRPr sz="3400"/>
          </a:p>
          <a:p>
            <a:pPr lvl="0" algn="l">
              <a:lnSpc>
                <a:spcPct val="80000"/>
              </a:lnSpc>
              <a:defRPr sz="1800"/>
            </a:pPr>
            <a:r>
              <a:rPr sz="3400"/>
              <a:t>Visually unattractive</a:t>
            </a:r>
          </a:p>
          <a:p>
            <a:pPr lvl="0" algn="l">
              <a:lnSpc>
                <a:spcPct val="80000"/>
              </a:lnSpc>
              <a:defRPr sz="1800"/>
            </a:pPr>
            <a:endParaRPr sz="3400"/>
          </a:p>
          <a:p>
            <a:pPr lvl="0" algn="l">
              <a:lnSpc>
                <a:spcPct val="80000"/>
              </a:lnSpc>
              <a:defRPr sz="1800"/>
            </a:pPr>
            <a:r>
              <a:rPr sz="3400"/>
              <a:t>No substantial video content</a:t>
            </a:r>
          </a:p>
          <a:p>
            <a:pPr lvl="0" algn="l">
              <a:lnSpc>
                <a:spcPct val="80000"/>
              </a:lnSpc>
              <a:defRPr sz="1800"/>
            </a:pPr>
            <a:endParaRPr sz="3400"/>
          </a:p>
          <a:p>
            <a:pPr lvl="0" algn="l">
              <a:lnSpc>
                <a:spcPct val="80000"/>
              </a:lnSpc>
              <a:defRPr sz="1800"/>
            </a:pPr>
            <a:r>
              <a:rPr sz="3400"/>
              <a:t>As a result, both sites are not attractive for our core users.</a:t>
            </a:r>
          </a:p>
        </p:txBody>
      </p:sp>
      <p:pic>
        <p:nvPicPr>
          <p:cNvPr id="151" name="soccer-ball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52" name="dropped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3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3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3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60"/>
                            </p:stCondLst>
                            <p:childTnLst>
                              <p:par>
                                <p:cTn id="1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30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1000" fill="hold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2" animBg="1" advAuto="0"/>
      <p:bldP spid="148" grpId="4" animBg="1" advAuto="0"/>
      <p:bldP spid="149" grpId="3" animBg="1" advAuto="0"/>
      <p:bldP spid="150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2400" y="7988300"/>
            <a:ext cx="13423900" cy="4521200"/>
          </a:xfrm>
          <a:prstGeom prst="rect">
            <a:avLst/>
          </a:prstGeom>
        </p:spPr>
      </p:pic>
      <p:grpSp>
        <p:nvGrpSpPr>
          <p:cNvPr id="159" name="Group 159"/>
          <p:cNvGrpSpPr/>
          <p:nvPr/>
        </p:nvGrpSpPr>
        <p:grpSpPr>
          <a:xfrm>
            <a:off x="-317500" y="-2578100"/>
            <a:ext cx="13769874" cy="2559106"/>
            <a:chOff x="0" y="0"/>
            <a:chExt cx="13769873" cy="2559105"/>
          </a:xfrm>
        </p:grpSpPr>
        <p:pic>
          <p:nvPicPr>
            <p:cNvPr id="157" name="clouds.jpg"/>
            <p:cNvPicPr/>
            <p:nvPr/>
          </p:nvPicPr>
          <p:blipFill>
            <a:blip r:embed="rId4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158" name="Shape 158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Marketing Strategy: Inexpensive is the Key</a:t>
            </a:r>
          </a:p>
        </p:txBody>
      </p:sp>
      <p:sp>
        <p:nvSpPr>
          <p:cNvPr id="161" name="Shape 161"/>
          <p:cNvSpPr/>
          <p:nvPr/>
        </p:nvSpPr>
        <p:spPr>
          <a:xfrm>
            <a:off x="571500" y="3124200"/>
            <a:ext cx="9334500" cy="2730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66700" lvl="0" indent="-266700" algn="l">
              <a:spcBef>
                <a:spcPts val="1100"/>
              </a:spcBef>
              <a:buSzPct val="100000"/>
              <a:buChar char="•"/>
              <a:defRPr sz="1800"/>
            </a:pPr>
            <a:r>
              <a:rPr sz="31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Cheap</a:t>
            </a:r>
          </a:p>
          <a:p>
            <a:pPr marL="266700" lvl="0" indent="-266700" algn="l">
              <a:spcBef>
                <a:spcPts val="1100"/>
              </a:spcBef>
              <a:buSzPct val="100000"/>
              <a:buChar char="•"/>
              <a:defRPr sz="1800"/>
            </a:pPr>
            <a:r>
              <a:rPr sz="31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Creates Trust </a:t>
            </a:r>
          </a:p>
          <a:p>
            <a:pPr marL="266700" lvl="0" indent="-266700" algn="l">
              <a:spcBef>
                <a:spcPts val="1100"/>
              </a:spcBef>
              <a:buSzPct val="100000"/>
              <a:buChar char="•"/>
              <a:defRPr sz="1800"/>
            </a:pPr>
            <a:r>
              <a:rPr sz="31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Research Customer Feedback Opportunity</a:t>
            </a:r>
          </a:p>
          <a:p>
            <a:pPr marL="266700" lvl="0" indent="-266700" algn="l">
              <a:spcBef>
                <a:spcPts val="1100"/>
              </a:spcBef>
              <a:buSzPct val="100000"/>
              <a:buChar char="•"/>
              <a:defRPr sz="1800"/>
            </a:pPr>
            <a:r>
              <a:rPr sz="31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Measurable &amp; Trackable</a:t>
            </a:r>
          </a:p>
        </p:txBody>
      </p:sp>
      <p:sp>
        <p:nvSpPr>
          <p:cNvPr id="162" name="Shape 162"/>
          <p:cNvSpPr/>
          <p:nvPr/>
        </p:nvSpPr>
        <p:spPr>
          <a:xfrm>
            <a:off x="571500" y="2362200"/>
            <a:ext cx="7797800" cy="59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l">
              <a:defRPr sz="3700"/>
            </a:lvl1pPr>
          </a:lstStyle>
          <a:p>
            <a:pPr lvl="0">
              <a:defRPr sz="1800"/>
            </a:pPr>
            <a:r>
              <a:rPr sz="3700"/>
              <a:t>Word of Mouth: Nurturing Community</a:t>
            </a:r>
          </a:p>
        </p:txBody>
      </p:sp>
      <p:pic>
        <p:nvPicPr>
          <p:cNvPr id="163" name="ripples_1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26460" y="2222634"/>
            <a:ext cx="3613179" cy="371916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571500" y="6667500"/>
            <a:ext cx="9334500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266700" lvl="0" indent="-266700" algn="l">
              <a:spcBef>
                <a:spcPts val="1100"/>
              </a:spcBef>
              <a:buSzPct val="100000"/>
              <a:buChar char="•"/>
              <a:defRPr sz="1800"/>
            </a:pPr>
            <a:r>
              <a:rPr sz="31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It is cheap</a:t>
            </a:r>
          </a:p>
          <a:p>
            <a:pPr marL="266700" lvl="0" indent="-266700" algn="l">
              <a:spcBef>
                <a:spcPts val="1100"/>
              </a:spcBef>
              <a:buSzPct val="100000"/>
              <a:buChar char="•"/>
              <a:defRPr sz="1800"/>
            </a:pPr>
            <a:r>
              <a:rPr sz="3100">
                <a:solidFill>
                  <a:srgbClr val="747474"/>
                </a:solidFill>
                <a:latin typeface="+mj-lt"/>
                <a:ea typeface="+mj-ea"/>
                <a:cs typeface="+mj-cs"/>
                <a:sym typeface="Helvetica Neue"/>
              </a:rPr>
              <a:t>Can be efficient if well planned</a:t>
            </a:r>
          </a:p>
        </p:txBody>
      </p:sp>
      <p:sp>
        <p:nvSpPr>
          <p:cNvPr id="165" name="Shape 165"/>
          <p:cNvSpPr/>
          <p:nvPr/>
        </p:nvSpPr>
        <p:spPr>
          <a:xfrm>
            <a:off x="571500" y="5816600"/>
            <a:ext cx="8623300" cy="77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/>
          <a:lstStyle>
            <a:lvl1pPr algn="l">
              <a:defRPr sz="3700"/>
            </a:lvl1pPr>
          </a:lstStyle>
          <a:p>
            <a:pPr lvl="0">
              <a:defRPr sz="1800"/>
            </a:pPr>
            <a:r>
              <a:rPr sz="3700"/>
              <a:t>Street Marketing: Distributing Flyers </a:t>
            </a:r>
          </a:p>
        </p:txBody>
      </p:sp>
      <p:pic>
        <p:nvPicPr>
          <p:cNvPr id="166" name="J570x428-01610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04100" y="2205387"/>
            <a:ext cx="5029200" cy="3776313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67" name="soccer-ball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68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52300" y="8850661"/>
            <a:ext cx="508000" cy="585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blogger-128x128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4775" y="7835900"/>
            <a:ext cx="787402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delicious-128x128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92174" y="8623300"/>
            <a:ext cx="787403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digg-128x128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03374" y="7937500"/>
            <a:ext cx="787403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facebook-128x128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479676" y="8750300"/>
            <a:ext cx="787402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ning-128x128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965577" y="8877300"/>
            <a:ext cx="787402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orkut-128x128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676776" y="7899400"/>
            <a:ext cx="787403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reddit-128x128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53079" y="8801100"/>
            <a:ext cx="787403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rss-128x128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226176" y="7899400"/>
            <a:ext cx="787403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tumbleupon-128x128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102476" y="8788400"/>
            <a:ext cx="787403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technorati-128x128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7800976" y="7924800"/>
            <a:ext cx="787403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twitter-128x128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8855076" y="8712200"/>
            <a:ext cx="787403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wordpress-128x128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9744078" y="7975600"/>
            <a:ext cx="787403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yahoo-128x128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0340973" y="8724900"/>
            <a:ext cx="787402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ymessenger-128x128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1356980" y="7899400"/>
            <a:ext cx="787402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youtube-128x128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178174" y="8013700"/>
            <a:ext cx="787402" cy="78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  <p:bldP spid="166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9"/>
          <p:cNvGrpSpPr/>
          <p:nvPr/>
        </p:nvGrpSpPr>
        <p:grpSpPr>
          <a:xfrm>
            <a:off x="-317500" y="-2578100"/>
            <a:ext cx="13769874" cy="2559106"/>
            <a:chOff x="0" y="0"/>
            <a:chExt cx="13769873" cy="2559105"/>
          </a:xfrm>
        </p:grpSpPr>
        <p:pic>
          <p:nvPicPr>
            <p:cNvPr id="187" name="clouds.jpg"/>
            <p:cNvPicPr/>
            <p:nvPr/>
          </p:nvPicPr>
          <p:blipFill>
            <a:blip r:embed="rId3">
              <a:extLst/>
            </a:blip>
            <a:srcRect l="4627" t="22609" b="30379"/>
            <a:stretch>
              <a:fillRect/>
            </a:stretch>
          </p:blipFill>
          <p:spPr>
            <a:xfrm>
              <a:off x="209550" y="6405"/>
              <a:ext cx="13560324" cy="25527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reflection endPos="40000" dir="5400000" sy="-100000" algn="bl" rotWithShape="0"/>
            </a:effectLst>
          </p:spPr>
        </p:pic>
        <p:sp>
          <p:nvSpPr>
            <p:cNvPr id="188" name="Shape 188"/>
            <p:cNvSpPr/>
            <p:nvPr/>
          </p:nvSpPr>
          <p:spPr>
            <a:xfrm>
              <a:off x="0" y="0"/>
              <a:ext cx="13766800" cy="10160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66839">
                  <a:srgbClr val="FFFFFF">
                    <a:alpha val="80000"/>
                  </a:srgbClr>
                </a:gs>
                <a:gs pos="91191">
                  <a:srgbClr val="FFFFFF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</p:grpSp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Business Timeline</a:t>
            </a:r>
          </a:p>
        </p:txBody>
      </p:sp>
      <p:pic>
        <p:nvPicPr>
          <p:cNvPr id="191" name="soccer-ball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11615007" y="223358"/>
            <a:ext cx="1054211" cy="1057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図 191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50800" y="9880600"/>
            <a:ext cx="13423900" cy="4521200"/>
          </a:xfrm>
          <a:prstGeom prst="rect">
            <a:avLst/>
          </a:prstGeom>
        </p:spPr>
      </p:pic>
      <p:graphicFrame>
        <p:nvGraphicFramePr>
          <p:cNvPr id="193" name="Chart 193"/>
          <p:cNvGraphicFramePr/>
          <p:nvPr/>
        </p:nvGraphicFramePr>
        <p:xfrm>
          <a:off x="2773399" y="2010338"/>
          <a:ext cx="7169016" cy="3185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4" name="Shape 194"/>
          <p:cNvSpPr/>
          <p:nvPr/>
        </p:nvSpPr>
        <p:spPr>
          <a:xfrm>
            <a:off x="1016000" y="5219700"/>
            <a:ext cx="3346109" cy="4051302"/>
          </a:xfrm>
          <a:prstGeom prst="rect">
            <a:avLst/>
          </a:prstGeom>
          <a:gradFill>
            <a:gsLst>
              <a:gs pos="0">
                <a:srgbClr val="0092FF">
                  <a:alpha val="0"/>
                </a:srgbClr>
              </a:gs>
              <a:gs pos="100000">
                <a:srgbClr val="0092FF"/>
              </a:gs>
            </a:gsLst>
            <a:lin ang="5400000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4948287" y="5219700"/>
            <a:ext cx="3346110" cy="4051302"/>
          </a:xfrm>
          <a:prstGeom prst="rect">
            <a:avLst/>
          </a:prstGeom>
          <a:gradFill>
            <a:gsLst>
              <a:gs pos="0">
                <a:srgbClr val="0092FF">
                  <a:alpha val="0"/>
                </a:srgbClr>
              </a:gs>
              <a:gs pos="100000">
                <a:srgbClr val="0092FF"/>
              </a:gs>
            </a:gsLst>
            <a:lin ang="5400000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8795091" y="5219700"/>
            <a:ext cx="3346109" cy="4051302"/>
          </a:xfrm>
          <a:prstGeom prst="rect">
            <a:avLst/>
          </a:prstGeom>
          <a:gradFill>
            <a:gsLst>
              <a:gs pos="0">
                <a:srgbClr val="0092FF">
                  <a:alpha val="0"/>
                </a:srgbClr>
              </a:gs>
              <a:gs pos="100000">
                <a:srgbClr val="0092FF"/>
              </a:gs>
            </a:gsLst>
            <a:lin ang="5400000"/>
          </a:gradFill>
          <a:ln w="12700">
            <a:miter lim="400000"/>
          </a:ln>
          <a:effectLst>
            <a:reflection stA="50000" endPos="400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209547" y="5216209"/>
            <a:ext cx="3111501" cy="428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lvl="0" algn="l">
              <a:defRPr sz="1800"/>
            </a:pPr>
            <a:r>
              <a:rPr sz="2500" b="1">
                <a:solidFill>
                  <a:srgbClr val="444444"/>
                </a:solidFill>
                <a:latin typeface="+mj-lt"/>
                <a:ea typeface="+mj-ea"/>
                <a:cs typeface="+mj-cs"/>
                <a:sym typeface="Helvetica Neue"/>
              </a:rPr>
              <a:t>First Stage</a:t>
            </a:r>
          </a:p>
          <a:p>
            <a:pPr lvl="0" algn="l">
              <a:defRPr sz="1800"/>
            </a:pPr>
            <a:r>
              <a:rPr sz="2500">
                <a:solidFill>
                  <a:srgbClr val="444444"/>
                </a:solidFill>
              </a:rPr>
              <a:t>User Generated Contents</a:t>
            </a:r>
          </a:p>
          <a:p>
            <a:pPr lvl="0" algn="l">
              <a:defRPr sz="1800"/>
            </a:pPr>
            <a:endParaRPr sz="25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2500">
                <a:solidFill>
                  <a:srgbClr val="FFFFFF"/>
                </a:solidFill>
              </a:rPr>
              <a:t>Up-to-date news on Leagues</a:t>
            </a:r>
          </a:p>
          <a:p>
            <a:pPr lvl="0" algn="l">
              <a:defRPr sz="1800"/>
            </a:pPr>
            <a:endParaRPr sz="25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2500">
                <a:solidFill>
                  <a:srgbClr val="FFFFFF"/>
                </a:solidFill>
              </a:rPr>
              <a:t>Columns written by semi-professional writers</a:t>
            </a:r>
          </a:p>
        </p:txBody>
      </p:sp>
      <p:sp>
        <p:nvSpPr>
          <p:cNvPr id="198" name="Shape 198"/>
          <p:cNvSpPr/>
          <p:nvPr/>
        </p:nvSpPr>
        <p:spPr>
          <a:xfrm>
            <a:off x="5016500" y="5216209"/>
            <a:ext cx="3111500" cy="35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lvl="0" algn="l">
              <a:defRPr sz="1800"/>
            </a:pPr>
            <a:r>
              <a:rPr sz="2500" b="1">
                <a:solidFill>
                  <a:srgbClr val="444444"/>
                </a:solidFill>
                <a:latin typeface="+mj-lt"/>
                <a:ea typeface="+mj-ea"/>
                <a:cs typeface="+mj-cs"/>
                <a:sym typeface="Helvetica Neue"/>
              </a:rPr>
              <a:t>Second Stage</a:t>
            </a:r>
          </a:p>
          <a:p>
            <a:pPr lvl="0" algn="l">
              <a:defRPr sz="1800"/>
            </a:pPr>
            <a:endParaRPr sz="25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2500">
                <a:solidFill>
                  <a:srgbClr val="FFFFFF"/>
                </a:solidFill>
              </a:rPr>
              <a:t>Leverage the size of the user and community to attract major brand advertisers for sponsorships</a:t>
            </a:r>
          </a:p>
        </p:txBody>
      </p:sp>
      <p:sp>
        <p:nvSpPr>
          <p:cNvPr id="199" name="Shape 199"/>
          <p:cNvSpPr/>
          <p:nvPr/>
        </p:nvSpPr>
        <p:spPr>
          <a:xfrm>
            <a:off x="8915400" y="5130800"/>
            <a:ext cx="3111500" cy="405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lvl="0" algn="l">
              <a:defRPr sz="1800"/>
            </a:pPr>
            <a:r>
              <a:rPr sz="2500" b="1">
                <a:solidFill>
                  <a:srgbClr val="444444"/>
                </a:solidFill>
                <a:latin typeface="+mj-lt"/>
                <a:ea typeface="+mj-ea"/>
                <a:cs typeface="+mj-cs"/>
                <a:sym typeface="Helvetica Neue"/>
              </a:rPr>
              <a:t>Final　Stage</a:t>
            </a:r>
          </a:p>
          <a:p>
            <a:pPr lvl="0" algn="l">
              <a:defRPr sz="1800"/>
            </a:pPr>
            <a:endParaRPr sz="2500">
              <a:solidFill>
                <a:srgbClr val="FFFFFF"/>
              </a:solidFill>
            </a:endParaRPr>
          </a:p>
          <a:p>
            <a:pPr lvl="0" algn="l">
              <a:defRPr sz="1800"/>
            </a:pPr>
            <a:endParaRPr sz="25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2500">
                <a:solidFill>
                  <a:srgbClr val="FFFFFF"/>
                </a:solidFill>
              </a:rPr>
              <a:t>Create business development opportunities with European soccer content providers</a:t>
            </a:r>
          </a:p>
          <a:p>
            <a:pPr lvl="0" algn="l">
              <a:defRPr sz="1800"/>
            </a:pPr>
            <a:endParaRPr sz="2500">
              <a:solidFill>
                <a:srgbClr val="FFFFFF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5448300" y="2311400"/>
            <a:ext cx="2235200" cy="381000"/>
          </a:xfrm>
          <a:prstGeom prst="rightArrow">
            <a:avLst>
              <a:gd name="adj1" fmla="val 27119"/>
              <a:gd name="adj2" fmla="val 107111"/>
            </a:avLst>
          </a:prstGeom>
          <a:blipFill>
            <a:blip r:embed="rId7"/>
            <a:stretch>
              <a:fillRect/>
            </a:stretch>
          </a:blipFill>
          <a:ln w="25400">
            <a:solidFill>
              <a:srgbClr val="FFFFFF"/>
            </a:solidFill>
            <a:miter lim="400000"/>
          </a:ln>
          <a:effectLst>
            <a:outerShdw blurRad="76200" dist="12700" dir="13200000" rotWithShape="0">
              <a:srgbClr val="000000">
                <a:alpha val="83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/>
            </a:pPr>
            <a:endParaRPr/>
          </a:p>
        </p:txBody>
      </p:sp>
      <p:pic>
        <p:nvPicPr>
          <p:cNvPr id="201" name="dropped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95800" y="4330700"/>
            <a:ext cx="1739900" cy="893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droppedImage.pd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17500" y="328961"/>
            <a:ext cx="508000" cy="585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dissolve/>
  </p:transition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"/>
        <a:ea typeface="Helvetica Neue"/>
        <a:cs typeface="Helvetica Neue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5D6B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1504</Words>
  <Application>Microsoft Macintosh PowerPoint</Application>
  <PresentationFormat>ユーザー設定</PresentationFormat>
  <Paragraphs>526</Paragraphs>
  <Slides>21</Slides>
  <Notes>16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7" baseType="lpstr">
      <vt:lpstr>Helvetica</vt:lpstr>
      <vt:lpstr>Helvetica Neue</vt:lpstr>
      <vt:lpstr>Helvetica Neue Light</vt:lpstr>
      <vt:lpstr>Lucida Grande</vt:lpstr>
      <vt:lpstr>ヒラギノ角ゴ ProN W3</vt:lpstr>
      <vt:lpstr>ModernPortfolio</vt:lpstr>
      <vt:lpstr>Goalkast</vt:lpstr>
      <vt:lpstr>PowerPoint プレゼンテーション</vt:lpstr>
      <vt:lpstr>Summary: Business Plan</vt:lpstr>
      <vt:lpstr>Summary: Our Vision</vt:lpstr>
      <vt:lpstr>Market: Japan’s Soccer Population</vt:lpstr>
      <vt:lpstr>Market: Size of Audience</vt:lpstr>
      <vt:lpstr>Market: Competitors</vt:lpstr>
      <vt:lpstr>Marketing Strategy: Inexpensive is the Key</vt:lpstr>
      <vt:lpstr>Business Timeline</vt:lpstr>
      <vt:lpstr>Marketing Strategy: Marketing Mix</vt:lpstr>
      <vt:lpstr>Marketing Strategy: Marketing Mix</vt:lpstr>
      <vt:lpstr>Marketing Strategy: Marketing Mix</vt:lpstr>
      <vt:lpstr>Product Outline: Content</vt:lpstr>
      <vt:lpstr>Product Outline: Demo</vt:lpstr>
      <vt:lpstr>Business Timeline</vt:lpstr>
      <vt:lpstr>Operation Plan: Operation Environment</vt:lpstr>
      <vt:lpstr>Financial Plan: Scenario / Profit Forecast</vt:lpstr>
      <vt:lpstr>Financial Plan: Scenario / Profit Forecast</vt:lpstr>
      <vt:lpstr>Financial Plan: Scenario / Profit Forecast</vt:lpstr>
      <vt:lpstr>Financial Plan: Scenario / Profit Forecast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Goalkast</dc:title>
  <cp:lastModifiedBy>エルダアンドレ</cp:lastModifiedBy>
  <cp:revision>1</cp:revision>
  <dcterms:modified xsi:type="dcterms:W3CDTF">2015-07-12T10:45:02Z</dcterms:modified>
</cp:coreProperties>
</file>